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937" r:id="rId2"/>
    <p:sldId id="925" r:id="rId3"/>
    <p:sldId id="949" r:id="rId4"/>
    <p:sldId id="278" r:id="rId5"/>
    <p:sldId id="952" r:id="rId6"/>
    <p:sldId id="1066" r:id="rId7"/>
    <p:sldId id="1004" r:id="rId8"/>
    <p:sldId id="1084" r:id="rId9"/>
    <p:sldId id="1085" r:id="rId10"/>
    <p:sldId id="1086" r:id="rId11"/>
    <p:sldId id="1087" r:id="rId12"/>
    <p:sldId id="1107" r:id="rId13"/>
    <p:sldId id="1108" r:id="rId14"/>
    <p:sldId id="1109" r:id="rId15"/>
    <p:sldId id="1110" r:id="rId16"/>
    <p:sldId id="1111" r:id="rId17"/>
    <p:sldId id="1112" r:id="rId18"/>
    <p:sldId id="1113" r:id="rId19"/>
    <p:sldId id="1114" r:id="rId20"/>
    <p:sldId id="1115" r:id="rId21"/>
    <p:sldId id="1116" r:id="rId22"/>
    <p:sldId id="1117" r:id="rId23"/>
    <p:sldId id="1118" r:id="rId24"/>
    <p:sldId id="1119" r:id="rId25"/>
    <p:sldId id="1069" r:id="rId26"/>
    <p:sldId id="267" r:id="rId27"/>
    <p:sldId id="1076" r:id="rId28"/>
    <p:sldId id="1077" r:id="rId29"/>
    <p:sldId id="1079" r:id="rId30"/>
    <p:sldId id="1081" r:id="rId31"/>
    <p:sldId id="1078" r:id="rId32"/>
    <p:sldId id="1080" r:id="rId33"/>
    <p:sldId id="1071" r:id="rId34"/>
    <p:sldId id="947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Alexandra Arboleda Currea" initials="PAAC" lastIdx="3" clrIdx="0">
    <p:extLst>
      <p:ext uri="{19B8F6BF-5375-455C-9EA6-DF929625EA0E}">
        <p15:presenceInfo xmlns:p15="http://schemas.microsoft.com/office/powerpoint/2012/main" userId="S::p.arboleda@uniandes.edu.co::282b6d80-cbdc-4706-8c16-5b6dd348e6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998"/>
    <a:srgbClr val="006990"/>
    <a:srgbClr val="43D48E"/>
    <a:srgbClr val="0C83B0"/>
    <a:srgbClr val="262A45"/>
    <a:srgbClr val="00658A"/>
    <a:srgbClr val="0C2E3F"/>
    <a:srgbClr val="46D58B"/>
    <a:srgbClr val="20BDC2"/>
    <a:srgbClr val="46D4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9"/>
    <p:restoredTop sz="86404"/>
  </p:normalViewPr>
  <p:slideViewPr>
    <p:cSldViewPr snapToGrid="0" snapToObjects="1">
      <p:cViewPr varScale="1">
        <p:scale>
          <a:sx n="71" d="100"/>
          <a:sy n="71" d="100"/>
        </p:scale>
        <p:origin x="462" y="66"/>
      </p:cViewPr>
      <p:guideLst/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uis%20Valero\Gestion%20Teletrabajo\2021\Masificaci&#243;n\Ingreso%20de%20habilitados%20dia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46D48B"/>
                </a:solidFill>
                <a:latin typeface="Ubuntu" panose="020B0504030602030204" pitchFamily="34" charset="0"/>
                <a:ea typeface="+mn-ea"/>
                <a:cs typeface="+mn-cs"/>
              </a:defRPr>
            </a:pPr>
            <a:r>
              <a:rPr lang="es-CO" sz="1600" b="1" dirty="0">
                <a:solidFill>
                  <a:srgbClr val="006990"/>
                </a:solidFill>
                <a:latin typeface="Ubuntu" panose="020B0504030602030204" pitchFamily="34" charset="0"/>
              </a:rPr>
              <a:t>Habilitados Facturar</a:t>
            </a:r>
            <a:r>
              <a:rPr lang="es-CO" sz="1600" b="1" baseline="0" dirty="0">
                <a:solidFill>
                  <a:srgbClr val="006990"/>
                </a:solidFill>
                <a:latin typeface="Ubuntu" panose="020B0504030602030204" pitchFamily="34" charset="0"/>
              </a:rPr>
              <a:t> Electrónicamente</a:t>
            </a:r>
          </a:p>
          <a:p>
            <a:pPr>
              <a:defRPr sz="2000" b="1">
                <a:solidFill>
                  <a:srgbClr val="46D48B"/>
                </a:solidFill>
                <a:latin typeface="Ubuntu" panose="020B0504030602030204" pitchFamily="34" charset="0"/>
              </a:defRPr>
            </a:pPr>
            <a:r>
              <a:rPr lang="es-CO" sz="1200" b="1" baseline="0" dirty="0">
                <a:solidFill>
                  <a:srgbClr val="006990"/>
                </a:solidFill>
                <a:latin typeface="Ubuntu" panose="020B0504030602030204" pitchFamily="34" charset="0"/>
              </a:rPr>
              <a:t>(Miles)</a:t>
            </a:r>
            <a:endParaRPr lang="es-CO" sz="1200" b="1" dirty="0">
              <a:solidFill>
                <a:srgbClr val="006990"/>
              </a:solidFill>
              <a:latin typeface="Ubuntu" panose="020B0504030602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46D48B"/>
              </a:solidFill>
              <a:latin typeface="Ubuntu" panose="020B0504030602030204" pitchFamily="34" charset="0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Hoja2!$I$17</c:f>
              <c:strCache>
                <c:ptCount val="1"/>
                <c:pt idx="0">
                  <c:v>Habilitados</c:v>
                </c:pt>
              </c:strCache>
            </c:strRef>
          </c:tx>
          <c:spPr>
            <a:solidFill>
              <a:srgbClr val="00699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6903951512457053E-17"/>
                  <c:y val="-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5-D44A-8AAD-D6AE215409E5}"/>
                </c:ext>
              </c:extLst>
            </c:dLbl>
            <c:dLbl>
              <c:idx val="1"/>
              <c:layout>
                <c:manualLayout>
                  <c:x val="0"/>
                  <c:y val="-6.0606060606060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C5-D44A-8AAD-D6AE215409E5}"/>
                </c:ext>
              </c:extLst>
            </c:dLbl>
            <c:dLbl>
              <c:idx val="2"/>
              <c:layout>
                <c:manualLayout>
                  <c:x val="1.4675052168654943E-3"/>
                  <c:y val="-1.0101010101010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C5-D44A-8AAD-D6AE215409E5}"/>
                </c:ext>
              </c:extLst>
            </c:dLbl>
            <c:dLbl>
              <c:idx val="3"/>
              <c:layout>
                <c:manualLayout>
                  <c:x val="-2.9350104337309887E-3"/>
                  <c:y val="-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C5-D44A-8AAD-D6AE215409E5}"/>
                </c:ext>
              </c:extLst>
            </c:dLbl>
            <c:dLbl>
              <c:idx val="4"/>
              <c:layout>
                <c:manualLayout>
                  <c:x val="0"/>
                  <c:y val="-8.08080808080815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C5-D44A-8AAD-D6AE215409E5}"/>
                </c:ext>
              </c:extLst>
            </c:dLbl>
            <c:dLbl>
              <c:idx val="5"/>
              <c:layout>
                <c:manualLayout>
                  <c:x val="1.4675052168653868E-3"/>
                  <c:y val="-1.0101010101010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5-D44A-8AAD-D6AE215409E5}"/>
                </c:ext>
              </c:extLst>
            </c:dLbl>
            <c:dLbl>
              <c:idx val="6"/>
              <c:layout>
                <c:manualLayout>
                  <c:x val="-1.0761580604982821E-16"/>
                  <c:y val="-1.212121212121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C5-D44A-8AAD-D6AE215409E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669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2C5-D44A-8AAD-D6AE215409E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722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2C5-D44A-8AAD-D6AE215409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Hoja2!$H$18:$H$27</c:f>
              <c:strCache>
                <c:ptCount val="10"/>
                <c:pt idx="0">
                  <c:v>Q3 2019</c:v>
                </c:pt>
                <c:pt idx="1">
                  <c:v>Q4 2019</c:v>
                </c:pt>
                <c:pt idx="2">
                  <c:v>Q1 2020</c:v>
                </c:pt>
                <c:pt idx="3">
                  <c:v>Q2 2020</c:v>
                </c:pt>
                <c:pt idx="4">
                  <c:v>Q3 2020</c:v>
                </c:pt>
                <c:pt idx="5">
                  <c:v>Q4 2020</c:v>
                </c:pt>
                <c:pt idx="6">
                  <c:v>Q1 2021</c:v>
                </c:pt>
                <c:pt idx="7">
                  <c:v>Q2 2021</c:v>
                </c:pt>
                <c:pt idx="8">
                  <c:v>Q3 2021</c:v>
                </c:pt>
                <c:pt idx="9">
                  <c:v>Q4 2021</c:v>
                </c:pt>
              </c:strCache>
            </c:strRef>
          </c:cat>
          <c:val>
            <c:numRef>
              <c:f>Hoja2!$I$18:$I$27</c:f>
              <c:numCache>
                <c:formatCode>#,##0</c:formatCode>
                <c:ptCount val="10"/>
                <c:pt idx="0">
                  <c:v>4.8639999999999999</c:v>
                </c:pt>
                <c:pt idx="1">
                  <c:v>47.16</c:v>
                </c:pt>
                <c:pt idx="2">
                  <c:v>98.201999999999998</c:v>
                </c:pt>
                <c:pt idx="3">
                  <c:v>133.93100000000001</c:v>
                </c:pt>
                <c:pt idx="4">
                  <c:v>286.762</c:v>
                </c:pt>
                <c:pt idx="5">
                  <c:v>499.637</c:v>
                </c:pt>
                <c:pt idx="6">
                  <c:v>566.33699999999999</c:v>
                </c:pt>
                <c:pt idx="7" formatCode="General">
                  <c:v>622</c:v>
                </c:pt>
                <c:pt idx="8" formatCode="General">
                  <c:v>669</c:v>
                </c:pt>
                <c:pt idx="9" formatCode="General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C5-D44A-8AAD-D6AE21540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685440"/>
        <c:axId val="396684264"/>
        <c:axId val="0"/>
      </c:bar3DChart>
      <c:catAx>
        <c:axId val="39668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699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6684264"/>
        <c:crosses val="autoZero"/>
        <c:auto val="1"/>
        <c:lblAlgn val="ctr"/>
        <c:lblOffset val="100"/>
        <c:noMultiLvlLbl val="0"/>
      </c:catAx>
      <c:valAx>
        <c:axId val="39668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699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966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C82F5-8F4C-467B-9076-279DB0AAD2D6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5DD4D2-8E46-4191-B94D-FF4648EFEA9B}">
      <dgm:prSet phldrT="[Texto]"/>
      <dgm:spPr>
        <a:solidFill>
          <a:srgbClr val="086990"/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XML</a:t>
          </a:r>
          <a:endParaRPr lang="es-MX" b="1" dirty="0">
            <a:solidFill>
              <a:schemeClr val="bg1"/>
            </a:solidFill>
          </a:endParaRPr>
        </a:p>
      </dgm:t>
    </dgm:pt>
    <dgm:pt modelId="{F6FF17BF-D2EB-4A17-93AF-2E8AD551AF43}" type="parTrans" cxnId="{52D70F3A-3702-4851-9EA7-8143E10C34C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E57DCE6-01F7-445D-8B2F-8E98D2F488CB}" type="sibTrans" cxnId="{52D70F3A-3702-4851-9EA7-8143E10C34C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63A926E-CFAB-43AD-A552-6554BD20CDAC}">
      <dgm:prSet phldrT="[Texto]"/>
      <dgm:spPr>
        <a:solidFill>
          <a:srgbClr val="0C83B0"/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Estándar</a:t>
          </a:r>
          <a:endParaRPr lang="es-MX" b="1" dirty="0">
            <a:solidFill>
              <a:schemeClr val="bg1"/>
            </a:solidFill>
          </a:endParaRPr>
        </a:p>
      </dgm:t>
    </dgm:pt>
    <dgm:pt modelId="{35A4542F-06ED-4052-9FF1-2A09B8E8E5B0}" type="parTrans" cxnId="{28B6EA80-0F57-4F44-A195-7565D044014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5C6F2AF-602B-4157-81AA-ACA61514A1A0}" type="sibTrans" cxnId="{28B6EA80-0F57-4F44-A195-7565D044014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F39C7D8-B906-4D5E-B689-22E5E37D513A}">
      <dgm:prSet phldrT="[Texto]"/>
      <dgm:spPr>
        <a:solidFill>
          <a:srgbClr val="46D48B"/>
        </a:solidFill>
      </dgm:spPr>
      <dgm:t>
        <a:bodyPr/>
        <a:lstStyle/>
        <a:p>
          <a:endParaRPr lang="es-CO" b="1" dirty="0">
            <a:solidFill>
              <a:schemeClr val="bg1"/>
            </a:solidFill>
          </a:endParaRPr>
        </a:p>
        <a:p>
          <a:endParaRPr lang="es-CO" b="1" dirty="0">
            <a:solidFill>
              <a:schemeClr val="bg1"/>
            </a:solidFill>
          </a:endParaRPr>
        </a:p>
        <a:p>
          <a:r>
            <a:rPr lang="es-CO" b="1" dirty="0">
              <a:solidFill>
                <a:schemeClr val="bg1"/>
              </a:solidFill>
            </a:rPr>
            <a:t>Validación</a:t>
          </a:r>
          <a:endParaRPr lang="es-MX" b="1" dirty="0">
            <a:solidFill>
              <a:schemeClr val="bg1"/>
            </a:solidFill>
          </a:endParaRPr>
        </a:p>
      </dgm:t>
    </dgm:pt>
    <dgm:pt modelId="{A0A1E040-CD43-4076-A5C4-9D4D418C75FA}" type="parTrans" cxnId="{B08FD597-9B6D-453F-BF8C-FB48E42395E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EEA45B4-EE95-4465-92A4-477FB7477541}" type="sibTrans" cxnId="{B08FD597-9B6D-453F-BF8C-FB48E42395ED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1D5523D-AB2E-4F50-842E-062C767ACA90}">
      <dgm:prSet phldrT="[Texto]"/>
      <dgm:spPr>
        <a:solidFill>
          <a:srgbClr val="20BDC2"/>
        </a:solidFill>
      </dgm:spPr>
      <dgm:t>
        <a:bodyPr/>
        <a:lstStyle/>
        <a:p>
          <a:r>
            <a:rPr lang="es-CO" b="1" dirty="0">
              <a:solidFill>
                <a:schemeClr val="bg1"/>
              </a:solidFill>
            </a:rPr>
            <a:t>Firmado</a:t>
          </a:r>
          <a:endParaRPr lang="es-MX" b="1" dirty="0">
            <a:solidFill>
              <a:schemeClr val="bg1"/>
            </a:solidFill>
          </a:endParaRPr>
        </a:p>
      </dgm:t>
    </dgm:pt>
    <dgm:pt modelId="{AEAD9D00-C996-435C-8728-97EC43A32E18}" type="parTrans" cxnId="{015A9387-814F-4F3F-B985-372577466F09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2785994-C218-46D5-BCFF-F1DD88683A6D}" type="sibTrans" cxnId="{015A9387-814F-4F3F-B985-372577466F09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09C15CE-A39A-45D0-9125-2A478A1F469E}" type="pres">
      <dgm:prSet presAssocID="{AE5C82F5-8F4C-467B-9076-279DB0AAD2D6}" presName="compositeShape" presStyleCnt="0">
        <dgm:presLayoutVars>
          <dgm:chMax val="9"/>
          <dgm:dir/>
          <dgm:resizeHandles val="exact"/>
        </dgm:presLayoutVars>
      </dgm:prSet>
      <dgm:spPr/>
    </dgm:pt>
    <dgm:pt modelId="{BDC8A2B9-5903-4DE4-ACA6-50602F9E3489}" type="pres">
      <dgm:prSet presAssocID="{AE5C82F5-8F4C-467B-9076-279DB0AAD2D6}" presName="triangle1" presStyleLbl="node1" presStyleIdx="0" presStyleCnt="4">
        <dgm:presLayoutVars>
          <dgm:bulletEnabled val="1"/>
        </dgm:presLayoutVars>
      </dgm:prSet>
      <dgm:spPr/>
    </dgm:pt>
    <dgm:pt modelId="{7BB3AE53-FF43-4F71-9381-F115DDC334EB}" type="pres">
      <dgm:prSet presAssocID="{AE5C82F5-8F4C-467B-9076-279DB0AAD2D6}" presName="triangle2" presStyleLbl="node1" presStyleIdx="1" presStyleCnt="4">
        <dgm:presLayoutVars>
          <dgm:bulletEnabled val="1"/>
        </dgm:presLayoutVars>
      </dgm:prSet>
      <dgm:spPr/>
    </dgm:pt>
    <dgm:pt modelId="{3D875E4B-A1E7-4B56-BA1F-18A34D1F340A}" type="pres">
      <dgm:prSet presAssocID="{AE5C82F5-8F4C-467B-9076-279DB0AAD2D6}" presName="triangle3" presStyleLbl="node1" presStyleIdx="2" presStyleCnt="4">
        <dgm:presLayoutVars>
          <dgm:bulletEnabled val="1"/>
        </dgm:presLayoutVars>
      </dgm:prSet>
      <dgm:spPr/>
    </dgm:pt>
    <dgm:pt modelId="{CCFA543D-212D-4D2B-A6B7-69901C8CB0A4}" type="pres">
      <dgm:prSet presAssocID="{AE5C82F5-8F4C-467B-9076-279DB0AAD2D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52D70F3A-3702-4851-9EA7-8143E10C34CD}" srcId="{AE5C82F5-8F4C-467B-9076-279DB0AAD2D6}" destId="{325DD4D2-8E46-4191-B94D-FF4648EFEA9B}" srcOrd="0" destOrd="0" parTransId="{F6FF17BF-D2EB-4A17-93AF-2E8AD551AF43}" sibTransId="{CE57DCE6-01F7-445D-8B2F-8E98D2F488CB}"/>
    <dgm:cxn modelId="{12B7BC74-409B-494F-A722-7C5CA77AE63C}" type="presOf" srcId="{AE5C82F5-8F4C-467B-9076-279DB0AAD2D6}" destId="{409C15CE-A39A-45D0-9125-2A478A1F469E}" srcOrd="0" destOrd="0" presId="urn:microsoft.com/office/officeart/2005/8/layout/pyramid4"/>
    <dgm:cxn modelId="{28B6EA80-0F57-4F44-A195-7565D0440141}" srcId="{AE5C82F5-8F4C-467B-9076-279DB0AAD2D6}" destId="{863A926E-CFAB-43AD-A552-6554BD20CDAC}" srcOrd="1" destOrd="0" parTransId="{35A4542F-06ED-4052-9FF1-2A09B8E8E5B0}" sibTransId="{45C6F2AF-602B-4157-81AA-ACA61514A1A0}"/>
    <dgm:cxn modelId="{84295483-BB1F-4C3F-9C5D-D8F47044D4E9}" type="presOf" srcId="{325DD4D2-8E46-4191-B94D-FF4648EFEA9B}" destId="{BDC8A2B9-5903-4DE4-ACA6-50602F9E3489}" srcOrd="0" destOrd="0" presId="urn:microsoft.com/office/officeart/2005/8/layout/pyramid4"/>
    <dgm:cxn modelId="{015A9387-814F-4F3F-B985-372577466F09}" srcId="{AE5C82F5-8F4C-467B-9076-279DB0AAD2D6}" destId="{11D5523D-AB2E-4F50-842E-062C767ACA90}" srcOrd="3" destOrd="0" parTransId="{AEAD9D00-C996-435C-8728-97EC43A32E18}" sibTransId="{B2785994-C218-46D5-BCFF-F1DD88683A6D}"/>
    <dgm:cxn modelId="{B08FD597-9B6D-453F-BF8C-FB48E42395ED}" srcId="{AE5C82F5-8F4C-467B-9076-279DB0AAD2D6}" destId="{5F39C7D8-B906-4D5E-B689-22E5E37D513A}" srcOrd="2" destOrd="0" parTransId="{A0A1E040-CD43-4076-A5C4-9D4D418C75FA}" sibTransId="{0EEA45B4-EE95-4465-92A4-477FB7477541}"/>
    <dgm:cxn modelId="{47D006AB-21F0-40E9-868F-244A0F89CDA8}" type="presOf" srcId="{11D5523D-AB2E-4F50-842E-062C767ACA90}" destId="{CCFA543D-212D-4D2B-A6B7-69901C8CB0A4}" srcOrd="0" destOrd="0" presId="urn:microsoft.com/office/officeart/2005/8/layout/pyramid4"/>
    <dgm:cxn modelId="{6BC9AFAB-B125-4B3A-B0D5-0340333D321C}" type="presOf" srcId="{5F39C7D8-B906-4D5E-B689-22E5E37D513A}" destId="{3D875E4B-A1E7-4B56-BA1F-18A34D1F340A}" srcOrd="0" destOrd="0" presId="urn:microsoft.com/office/officeart/2005/8/layout/pyramid4"/>
    <dgm:cxn modelId="{E9DF73D1-FF53-4D5A-B435-E9468A403CB0}" type="presOf" srcId="{863A926E-CFAB-43AD-A552-6554BD20CDAC}" destId="{7BB3AE53-FF43-4F71-9381-F115DDC334EB}" srcOrd="0" destOrd="0" presId="urn:microsoft.com/office/officeart/2005/8/layout/pyramid4"/>
    <dgm:cxn modelId="{71D4AD24-05DC-4831-BC8C-730BA1CEED61}" type="presParOf" srcId="{409C15CE-A39A-45D0-9125-2A478A1F469E}" destId="{BDC8A2B9-5903-4DE4-ACA6-50602F9E3489}" srcOrd="0" destOrd="0" presId="urn:microsoft.com/office/officeart/2005/8/layout/pyramid4"/>
    <dgm:cxn modelId="{6D3CE1F3-13FD-4421-9D3E-96B0CB0FB9C4}" type="presParOf" srcId="{409C15CE-A39A-45D0-9125-2A478A1F469E}" destId="{7BB3AE53-FF43-4F71-9381-F115DDC334EB}" srcOrd="1" destOrd="0" presId="urn:microsoft.com/office/officeart/2005/8/layout/pyramid4"/>
    <dgm:cxn modelId="{F9558EC1-C7AC-4763-A895-6C93AD5A2CC3}" type="presParOf" srcId="{409C15CE-A39A-45D0-9125-2A478A1F469E}" destId="{3D875E4B-A1E7-4B56-BA1F-18A34D1F340A}" srcOrd="2" destOrd="0" presId="urn:microsoft.com/office/officeart/2005/8/layout/pyramid4"/>
    <dgm:cxn modelId="{06A1EF34-5352-40BE-A487-29FCBF6907CB}" type="presParOf" srcId="{409C15CE-A39A-45D0-9125-2A478A1F469E}" destId="{CCFA543D-212D-4D2B-A6B7-69901C8CB0A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8A2B9-5903-4DE4-ACA6-50602F9E3489}">
      <dsp:nvSpPr>
        <dsp:cNvPr id="0" name=""/>
        <dsp:cNvSpPr/>
      </dsp:nvSpPr>
      <dsp:spPr>
        <a:xfrm>
          <a:off x="2455304" y="0"/>
          <a:ext cx="2455305" cy="2455305"/>
        </a:xfrm>
        <a:prstGeom prst="triangle">
          <a:avLst/>
        </a:prstGeom>
        <a:solidFill>
          <a:srgbClr val="0869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solidFill>
                <a:schemeClr val="bg1"/>
              </a:solidFill>
            </a:rPr>
            <a:t>XML</a:t>
          </a:r>
          <a:endParaRPr lang="es-MX" sz="1900" b="1" kern="1200" dirty="0">
            <a:solidFill>
              <a:schemeClr val="bg1"/>
            </a:solidFill>
          </a:endParaRPr>
        </a:p>
      </dsp:txBody>
      <dsp:txXfrm>
        <a:off x="3069130" y="1227653"/>
        <a:ext cx="1227653" cy="1227652"/>
      </dsp:txXfrm>
    </dsp:sp>
    <dsp:sp modelId="{7BB3AE53-FF43-4F71-9381-F115DDC334EB}">
      <dsp:nvSpPr>
        <dsp:cNvPr id="0" name=""/>
        <dsp:cNvSpPr/>
      </dsp:nvSpPr>
      <dsp:spPr>
        <a:xfrm>
          <a:off x="1227652" y="2455305"/>
          <a:ext cx="2455305" cy="2455305"/>
        </a:xfrm>
        <a:prstGeom prst="triangle">
          <a:avLst/>
        </a:prstGeom>
        <a:solidFill>
          <a:srgbClr val="0C83B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solidFill>
                <a:schemeClr val="bg1"/>
              </a:solidFill>
            </a:rPr>
            <a:t>Estándar</a:t>
          </a:r>
          <a:endParaRPr lang="es-MX" sz="1900" b="1" kern="1200" dirty="0">
            <a:solidFill>
              <a:schemeClr val="bg1"/>
            </a:solidFill>
          </a:endParaRPr>
        </a:p>
      </dsp:txBody>
      <dsp:txXfrm>
        <a:off x="1841478" y="3682958"/>
        <a:ext cx="1227653" cy="1227652"/>
      </dsp:txXfrm>
    </dsp:sp>
    <dsp:sp modelId="{3D875E4B-A1E7-4B56-BA1F-18A34D1F340A}">
      <dsp:nvSpPr>
        <dsp:cNvPr id="0" name=""/>
        <dsp:cNvSpPr/>
      </dsp:nvSpPr>
      <dsp:spPr>
        <a:xfrm rot="10800000">
          <a:off x="2455304" y="2455305"/>
          <a:ext cx="2455305" cy="2455305"/>
        </a:xfrm>
        <a:prstGeom prst="triangle">
          <a:avLst/>
        </a:prstGeom>
        <a:solidFill>
          <a:srgbClr val="46D4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 dirty="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900" b="1" kern="1200" dirty="0">
            <a:solidFill>
              <a:schemeClr val="bg1"/>
            </a:solidFill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solidFill>
                <a:schemeClr val="bg1"/>
              </a:solidFill>
            </a:rPr>
            <a:t>Validación</a:t>
          </a:r>
          <a:endParaRPr lang="es-MX" sz="1900" b="1" kern="1200" dirty="0">
            <a:solidFill>
              <a:schemeClr val="bg1"/>
            </a:solidFill>
          </a:endParaRPr>
        </a:p>
      </dsp:txBody>
      <dsp:txXfrm rot="10800000">
        <a:off x="3069130" y="2455305"/>
        <a:ext cx="1227653" cy="1227652"/>
      </dsp:txXfrm>
    </dsp:sp>
    <dsp:sp modelId="{CCFA543D-212D-4D2B-A6B7-69901C8CB0A4}">
      <dsp:nvSpPr>
        <dsp:cNvPr id="0" name=""/>
        <dsp:cNvSpPr/>
      </dsp:nvSpPr>
      <dsp:spPr>
        <a:xfrm>
          <a:off x="3682957" y="2455305"/>
          <a:ext cx="2455305" cy="2455305"/>
        </a:xfrm>
        <a:prstGeom prst="triangle">
          <a:avLst/>
        </a:prstGeom>
        <a:solidFill>
          <a:srgbClr val="20BD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b="1" kern="1200" dirty="0">
              <a:solidFill>
                <a:schemeClr val="bg1"/>
              </a:solidFill>
            </a:rPr>
            <a:t>Firmado</a:t>
          </a:r>
          <a:endParaRPr lang="es-MX" sz="1900" b="1" kern="1200" dirty="0">
            <a:solidFill>
              <a:schemeClr val="bg1"/>
            </a:solidFill>
          </a:endParaRPr>
        </a:p>
      </dsp:txBody>
      <dsp:txXfrm>
        <a:off x="4296783" y="3682958"/>
        <a:ext cx="1227653" cy="1227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00131-B574-6A44-995A-CAF61534FC70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DBF61-6913-4549-8F02-E102F47859C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934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DBF61-6913-4549-8F02-E102F47859CA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730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A53DF-10C1-3043-9823-D4E20AFE8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5A7A07-E567-F04F-B69B-3AA205F6D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F40BD2-8BF4-1A41-B8E8-0CC90127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27F693-95B7-A341-9BDD-1BFDA1AA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E77130-BBDB-C84B-9BF3-8C091F86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711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FF78B-E433-CB4E-94D8-0171DAED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40C2D0-459E-344C-8563-A2CFD3CC7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093539-0315-2E41-A8D5-AAC4837E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20EA8-7E08-834C-8C3C-20615B58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98C612-99A7-DC41-BFD0-C2EC9911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31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59D2C1-9AE8-9F45-82C1-90D894789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E8DD3A-186D-ED4C-9D66-250614F69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A3660-D7F6-E545-89C4-BA62DC37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A91A8-BDE0-F647-9367-D9BF7D46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939A8F-8B98-DD4F-933B-4BA052B6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47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0D26D-436E-9149-B366-69046381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9AD93F-B2CC-7944-876C-366457C8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6F1E60-AF0F-454B-84F5-4C350ED5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1D9C99-3D84-CB47-9F92-3241992F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7E3C3-5189-7945-9AF2-407AC2D3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8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B2893-DCAC-8045-82DD-5CBF0E58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311069-AF3E-CC44-B4C1-1664FE5E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B6CFC3-BAEE-0443-ADAD-BD57097B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E5FD0-F03E-444C-B31F-7A1F2A20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550D2-3657-5542-893A-8C832170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090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A0958-84A6-5849-826B-86AD9C47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31329-C0A1-5740-B421-063515084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3FA456-FF4A-8F41-A1FF-AB1B6C479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F92D6-D396-7F40-8A70-134BE064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843AAB-109A-0F4E-AFE5-D11786AB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9368CC-8E1F-E74B-8599-0DF7B434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896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90A78-B200-2245-8F2B-80321230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C32F5-0601-C34A-B372-6977D50D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44130F-F172-A649-9A5E-69E483B1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4057E7-2E13-5449-A997-8882AF80F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CEC910-F5E5-2F46-9B55-74AEE9161C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57A208A-E75B-2349-B9D7-4DC8EC3F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ECB2E69-A68F-0040-A19C-29492B8E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88F461-4603-C64F-A4D9-16B85359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10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55CB8E-F23A-6443-83F3-53B04F2D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BBC4D3-8BAC-4047-AAF1-81E9EDAE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9572193-9742-CC48-9687-3F934EDD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537876-AEA4-C14B-A300-7B63047CE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92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18A9B-39C1-264E-966E-167788D88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14FEB9-97E7-CF43-A28A-568B4EEA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7F86F8-C3D7-E740-B852-C6D3A5B7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946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D7314-978E-AF41-B25A-C87F3DD8B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4A97F4-8E79-484A-AA08-4C526F78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27212A-0888-C446-86E3-ED4CF50A8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093235-2437-6648-9CA2-124C25A1E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ACDFD0-3F15-FE44-819D-0C77A436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2FD654-5F94-F041-B153-3DCE896D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2728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2CB80-7749-904C-9BF8-FE786942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33E9BE6-08F0-EA44-A988-2A66504EB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A9BE87-3923-424B-8DD2-6651188BB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004CDA-482E-0E46-9D53-0C28EF82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CA25C-A8E3-8341-A004-4B982117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B90A9-78EB-2D4B-A20F-EC406C8A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920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A64283-5133-BF4D-9502-98A56FC0D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D3C8E2-5D3A-9044-94E0-BF835C52E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1D046-AE4D-C445-A5D3-02F1279AB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161BF-AEF3-CE47-A661-08B832475441}" type="datetimeFigureOut">
              <a:rPr lang="es-CO" smtClean="0"/>
              <a:t>30/03/2022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4509B4-E9B5-644E-990B-D11F20737E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3156A5-530A-6649-A603-839C55B7F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AF45-4227-9247-BAA2-C10359F4095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431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microsoft.com/office/2007/relationships/hdphoto" Target="../media/hdphoto1.wdp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5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svg"/><Relationship Id="rId4" Type="http://schemas.openxmlformats.org/officeDocument/2006/relationships/image" Target="../media/image5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microsoft.com/office/2007/relationships/hdphoto" Target="../media/hdphoto1.wdp"/><Relationship Id="rId7" Type="http://schemas.openxmlformats.org/officeDocument/2006/relationships/image" Target="../media/image6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3BE6D549-8D38-6440-8875-D3C522D12040}"/>
              </a:ext>
            </a:extLst>
          </p:cNvPr>
          <p:cNvSpPr/>
          <p:nvPr/>
        </p:nvSpPr>
        <p:spPr>
          <a:xfrm>
            <a:off x="4631" y="1790863"/>
            <a:ext cx="12187365" cy="2164381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64" y="4171243"/>
            <a:ext cx="5227672" cy="60748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292410" y="2765360"/>
            <a:ext cx="98555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6600" b="1" dirty="0">
                <a:ln w="0"/>
                <a:solidFill>
                  <a:schemeClr val="bg1"/>
                </a:solidFill>
                <a:latin typeface="Ubuntu Medium" panose="020B0604030602030204" pitchFamily="34" charset="0"/>
                <a:cs typeface="Helvetica" panose="020B0604020202020204" pitchFamily="34" charset="0"/>
              </a:rPr>
              <a:t>FACTURA ELECTRÓNICA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3557958" y="1909851"/>
            <a:ext cx="49776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6600" b="1" dirty="0">
                <a:ln w="0"/>
                <a:solidFill>
                  <a:schemeClr val="bg1"/>
                </a:solidFill>
                <a:latin typeface="Ubuntu Medium" panose="020B0604030602030204" pitchFamily="34" charset="0"/>
                <a:cs typeface="Helvetica" panose="020B0604020202020204" pitchFamily="34" charset="0"/>
              </a:rPr>
              <a:t>SISTEMA DE</a:t>
            </a:r>
          </a:p>
        </p:txBody>
      </p:sp>
      <p:pic>
        <p:nvPicPr>
          <p:cNvPr id="4" name="Gráfico 3" descr="Calendario giratorio">
            <a:extLst>
              <a:ext uri="{FF2B5EF4-FFF2-40B4-BE49-F238E27FC236}">
                <a16:creationId xmlns:a16="http://schemas.microsoft.com/office/drawing/2014/main" id="{9DA08E1B-CB2B-7F4C-A9FC-E2D082AE8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3794" y="204376"/>
            <a:ext cx="1468398" cy="1468398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10539768" y="856151"/>
            <a:ext cx="1216450" cy="46166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s-MX" sz="2400" b="1" dirty="0">
                <a:ln w="0"/>
                <a:solidFill>
                  <a:srgbClr val="46D48B"/>
                </a:solidFill>
                <a:latin typeface="Ubuntu Medium" panose="020B0604030602030204" pitchFamily="34" charset="0"/>
                <a:ea typeface="Geneva" panose="020B0503030404040204" pitchFamily="34" charset="0"/>
              </a:rPr>
              <a:t>2022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BBEDF16-1A40-2745-AA13-E0DD7C6F9F92}"/>
              </a:ext>
            </a:extLst>
          </p:cNvPr>
          <p:cNvSpPr/>
          <p:nvPr/>
        </p:nvSpPr>
        <p:spPr>
          <a:xfrm flipV="1">
            <a:off x="0" y="3883783"/>
            <a:ext cx="12192000" cy="220081"/>
          </a:xfrm>
          <a:prstGeom prst="rect">
            <a:avLst/>
          </a:prstGeom>
          <a:gradFill>
            <a:gsLst>
              <a:gs pos="25000">
                <a:srgbClr val="5EE269"/>
              </a:gs>
              <a:gs pos="60000">
                <a:srgbClr val="1DBEC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747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A3F2FD99-E344-194C-8647-9726BEB4E718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F31DA5BD-5BA3-A64A-B131-44E77199F707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3EC582F-97EB-D84B-ABBD-0EDC917F8D0D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6AA02D8A-BA08-534F-8878-2F84FC619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9A49CE8B-838B-5C4B-8914-A26835254B12}"/>
              </a:ext>
            </a:extLst>
          </p:cNvPr>
          <p:cNvSpPr txBox="1">
            <a:spLocks/>
          </p:cNvSpPr>
          <p:nvPr/>
        </p:nvSpPr>
        <p:spPr>
          <a:xfrm>
            <a:off x="214744" y="-264667"/>
            <a:ext cx="8077025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Beneficios </a:t>
            </a:r>
          </a:p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</a:t>
            </a:r>
            <a:r>
              <a:rPr lang="es-MX" sz="24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Pago de Nómina Electrónica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534C7C-F509-FB43-9F8E-75E52AE61B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03"/>
          <a:stretch/>
        </p:blipFill>
        <p:spPr>
          <a:xfrm>
            <a:off x="2888683" y="1922484"/>
            <a:ext cx="8198761" cy="220264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8268DEC-16E9-8642-9D97-87D917D77EC7}"/>
              </a:ext>
            </a:extLst>
          </p:cNvPr>
          <p:cNvSpPr txBox="1"/>
          <p:nvPr/>
        </p:nvSpPr>
        <p:spPr>
          <a:xfrm>
            <a:off x="2286960" y="4512043"/>
            <a:ext cx="288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262A45"/>
                </a:solidFill>
                <a:latin typeface="Ubuntu" panose="020B0504030602030204" pitchFamily="34" charset="0"/>
              </a:rPr>
              <a:t>Poder usar el </a:t>
            </a:r>
            <a:r>
              <a:rPr lang="es-ES" b="1" dirty="0">
                <a:solidFill>
                  <a:srgbClr val="262A45"/>
                </a:solidFill>
                <a:latin typeface="Ubuntu" panose="020B0504030602030204" pitchFamily="34" charset="0"/>
              </a:rPr>
              <a:t>costo o la deducción en la declaración de renta</a:t>
            </a:r>
            <a:r>
              <a:rPr lang="es-ES" dirty="0">
                <a:solidFill>
                  <a:srgbClr val="262A45"/>
                </a:solidFill>
                <a:latin typeface="Ubuntu" panose="020B0504030602030204" pitchFamily="34" charset="0"/>
              </a:rPr>
              <a:t>.</a:t>
            </a:r>
            <a:endParaRPr lang="es-CO" dirty="0">
              <a:solidFill>
                <a:srgbClr val="262A45"/>
              </a:solidFill>
              <a:latin typeface="Ubuntu" panose="020B0504030602030204" pitchFamily="34" charset="0"/>
            </a:endParaRPr>
          </a:p>
          <a:p>
            <a:endParaRPr lang="es-CO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E983E87-543C-B14F-8800-49A63EF73D12}"/>
              </a:ext>
            </a:extLst>
          </p:cNvPr>
          <p:cNvSpPr/>
          <p:nvPr/>
        </p:nvSpPr>
        <p:spPr>
          <a:xfrm>
            <a:off x="5729130" y="4259080"/>
            <a:ext cx="2885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262A45"/>
                </a:solidFill>
                <a:latin typeface="Ubuntu" panose="020B0504030602030204" pitchFamily="34" charset="0"/>
              </a:rPr>
              <a:t>Mantener actualizada la información </a:t>
            </a:r>
          </a:p>
          <a:p>
            <a:pPr lvl="0" algn="ctr"/>
            <a:r>
              <a:rPr lang="es-ES" sz="1600" dirty="0">
                <a:solidFill>
                  <a:srgbClr val="262A45"/>
                </a:solidFill>
                <a:latin typeface="Ubuntu" panose="020B0504030602030204" pitchFamily="34" charset="0"/>
              </a:rPr>
              <a:t>de sus costos, deducciones e impuestos descontables reportados a la DIAN.</a:t>
            </a:r>
            <a:endParaRPr lang="es-CO" sz="1600" dirty="0">
              <a:solidFill>
                <a:srgbClr val="262A45"/>
              </a:solidFill>
              <a:latin typeface="Ubuntu" panose="020B050403060203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553CAEB-56EC-5E4F-A804-1B7B27E8C143}"/>
              </a:ext>
            </a:extLst>
          </p:cNvPr>
          <p:cNvSpPr/>
          <p:nvPr/>
        </p:nvSpPr>
        <p:spPr>
          <a:xfrm>
            <a:off x="8575541" y="4259080"/>
            <a:ext cx="288598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262A45"/>
                </a:solidFill>
                <a:latin typeface="Ubuntu" panose="020B0504030602030204" pitchFamily="34" charset="0"/>
              </a:rPr>
              <a:t>Acceder a nuevos servicios electrónicos: </a:t>
            </a:r>
            <a:r>
              <a:rPr lang="es-ES" sz="1600" dirty="0">
                <a:solidFill>
                  <a:srgbClr val="262A45"/>
                </a:solidFill>
                <a:latin typeface="Ubuntu" panose="020B0504030602030204" pitchFamily="34" charset="0"/>
              </a:rPr>
              <a:t>devoluciones automáticas y declaraciones sugeridas. </a:t>
            </a:r>
            <a:endParaRPr lang="es-CO" dirty="0">
              <a:solidFill>
                <a:srgbClr val="262A45"/>
              </a:solidFill>
              <a:latin typeface="Ubuntu" panose="020B0504030602030204" pitchFamily="34" charset="0"/>
            </a:endParaRPr>
          </a:p>
        </p:txBody>
      </p:sp>
      <p:pic>
        <p:nvPicPr>
          <p:cNvPr id="25" name="Gráfico 24" descr="Informática en la nube">
            <a:extLst>
              <a:ext uri="{FF2B5EF4-FFF2-40B4-BE49-F238E27FC236}">
                <a16:creationId xmlns:a16="http://schemas.microsoft.com/office/drawing/2014/main" id="{237931D5-CC89-284A-9EE4-D8C5D134B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830" y="2715468"/>
            <a:ext cx="609203" cy="609203"/>
          </a:xfrm>
          <a:prstGeom prst="rect">
            <a:avLst/>
          </a:prstGeom>
        </p:spPr>
      </p:pic>
      <p:pic>
        <p:nvPicPr>
          <p:cNvPr id="27" name="Gráfico 26" descr="Internet">
            <a:extLst>
              <a:ext uri="{FF2B5EF4-FFF2-40B4-BE49-F238E27FC236}">
                <a16:creationId xmlns:a16="http://schemas.microsoft.com/office/drawing/2014/main" id="{E7368D3C-C827-B74B-870E-755DFDB9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8654" y="2695076"/>
            <a:ext cx="609203" cy="609203"/>
          </a:xfrm>
          <a:prstGeom prst="rect">
            <a:avLst/>
          </a:prstGeom>
        </p:spPr>
      </p:pic>
      <p:pic>
        <p:nvPicPr>
          <p:cNvPr id="35" name="Gráfico 34" descr="Equipo">
            <a:extLst>
              <a:ext uri="{FF2B5EF4-FFF2-40B4-BE49-F238E27FC236}">
                <a16:creationId xmlns:a16="http://schemas.microsoft.com/office/drawing/2014/main" id="{D667F7B4-81AB-2444-AB83-D8F93A4086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8596" y="2746924"/>
            <a:ext cx="609203" cy="609203"/>
          </a:xfrm>
          <a:prstGeom prst="rect">
            <a:avLst/>
          </a:prstGeom>
        </p:spPr>
      </p:pic>
      <p:pic>
        <p:nvPicPr>
          <p:cNvPr id="37" name="Gráfico 36" descr="Cheque bancario">
            <a:extLst>
              <a:ext uri="{FF2B5EF4-FFF2-40B4-BE49-F238E27FC236}">
                <a16:creationId xmlns:a16="http://schemas.microsoft.com/office/drawing/2014/main" id="{6BE93D57-3121-504C-B577-4476EC4333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77757" y="2695076"/>
            <a:ext cx="609203" cy="6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9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3A0A6C83-B44A-A545-A305-A7F487E6EB19}"/>
              </a:ext>
            </a:extLst>
          </p:cNvPr>
          <p:cNvGrpSpPr/>
          <p:nvPr/>
        </p:nvGrpSpPr>
        <p:grpSpPr>
          <a:xfrm>
            <a:off x="-26894" y="-7145"/>
            <a:ext cx="12205447" cy="1226291"/>
            <a:chOff x="-4635" y="-5972"/>
            <a:chExt cx="12196635" cy="1226291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5D3CC7C1-B784-B74D-9153-3E0862990104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C422929-860C-5644-A5D7-3574E3D911B9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474E9F6A-132B-1144-BBE8-D94656F10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960" y="373204"/>
            <a:ext cx="3742785" cy="39629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F708CAF-C05B-6046-82E7-DF0663AB2C14}"/>
              </a:ext>
            </a:extLst>
          </p:cNvPr>
          <p:cNvSpPr/>
          <p:nvPr/>
        </p:nvSpPr>
        <p:spPr>
          <a:xfrm>
            <a:off x="219660" y="94742"/>
            <a:ext cx="73787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Ubuntu" panose="020B0504030602030204" pitchFamily="34" charset="0"/>
              </a:rPr>
              <a:t>Conceptos claves </a:t>
            </a:r>
          </a:p>
          <a:p>
            <a:r>
              <a:rPr lang="es-ES" sz="2400" b="1" dirty="0">
                <a:solidFill>
                  <a:srgbClr val="46D48B"/>
                </a:solidFill>
                <a:latin typeface="Ubuntu" panose="020B0504030602030204" pitchFamily="34" charset="0"/>
              </a:rPr>
              <a:t>Articulo 1 resolución 0013: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8E2898-7D64-4443-9468-A9D38958E8C9}"/>
              </a:ext>
            </a:extLst>
          </p:cNvPr>
          <p:cNvSpPr txBox="1"/>
          <p:nvPr/>
        </p:nvSpPr>
        <p:spPr>
          <a:xfrm>
            <a:off x="5018757" y="2189414"/>
            <a:ext cx="6693721" cy="424732"/>
          </a:xfrm>
          <a:prstGeom prst="rect">
            <a:avLst/>
          </a:prstGeom>
          <a:solidFill>
            <a:srgbClr val="00658A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400" b="1" dirty="0">
                <a:ln w="0"/>
                <a:solidFill>
                  <a:schemeClr val="bg1"/>
                </a:solidFill>
                <a:latin typeface="Ubuntu" panose="020B0504030602030204" pitchFamily="34" charset="0"/>
                <a:ea typeface="+mj-ea"/>
                <a:cs typeface="+mj-cs"/>
              </a:rPr>
              <a:t>Valor devengado de nómina: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FE1F9A-C970-FF42-9273-9827EE7EE9E1}"/>
              </a:ext>
            </a:extLst>
          </p:cNvPr>
          <p:cNvSpPr txBox="1"/>
          <p:nvPr/>
        </p:nvSpPr>
        <p:spPr>
          <a:xfrm>
            <a:off x="5017126" y="2665381"/>
            <a:ext cx="6681065" cy="707886"/>
          </a:xfrm>
          <a:prstGeom prst="rect">
            <a:avLst/>
          </a:prstGeom>
          <a:solidFill>
            <a:schemeClr val="bg1"/>
          </a:solidFill>
          <a:ln>
            <a:solidFill>
              <a:srgbClr val="086990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262A45"/>
                </a:solidFill>
                <a:latin typeface="Ubuntu" panose="020B0504030602030204" pitchFamily="34" charset="0"/>
              </a:rPr>
              <a:t>Son los conceptos que constituyen ingresos de nómina para el beneficiario del pago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655E6D0-60A8-A647-944B-9DFAFB231D4C}"/>
              </a:ext>
            </a:extLst>
          </p:cNvPr>
          <p:cNvSpPr/>
          <p:nvPr/>
        </p:nvSpPr>
        <p:spPr>
          <a:xfrm>
            <a:off x="5018757" y="2148530"/>
            <a:ext cx="6693721" cy="45719"/>
          </a:xfrm>
          <a:prstGeom prst="rect">
            <a:avLst/>
          </a:prstGeom>
          <a:solidFill>
            <a:srgbClr val="46D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6" name="Gráfico 15" descr="Flechas de cheurón">
            <a:extLst>
              <a:ext uri="{FF2B5EF4-FFF2-40B4-BE49-F238E27FC236}">
                <a16:creationId xmlns:a16="http://schemas.microsoft.com/office/drawing/2014/main" id="{297D2CB8-B102-AC4B-8DB1-A9A7025AF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0704" y="2226254"/>
            <a:ext cx="387892" cy="38789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53B895D-2AD5-F346-8C0C-36EE8C041734}"/>
              </a:ext>
            </a:extLst>
          </p:cNvPr>
          <p:cNvSpPr txBox="1"/>
          <p:nvPr/>
        </p:nvSpPr>
        <p:spPr>
          <a:xfrm>
            <a:off x="5004470" y="3548254"/>
            <a:ext cx="6693721" cy="424732"/>
          </a:xfrm>
          <a:prstGeom prst="rect">
            <a:avLst/>
          </a:prstGeom>
          <a:solidFill>
            <a:srgbClr val="00658A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400" b="1" dirty="0">
                <a:ln w="0"/>
                <a:solidFill>
                  <a:schemeClr val="bg1"/>
                </a:solidFill>
                <a:latin typeface="Ubuntu" panose="020B0504030602030204" pitchFamily="34" charset="0"/>
                <a:ea typeface="+mj-ea"/>
                <a:cs typeface="+mj-cs"/>
              </a:rPr>
              <a:t>Valor deducido de nómina: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F3C6F2-6511-554D-8409-463917D39E02}"/>
              </a:ext>
            </a:extLst>
          </p:cNvPr>
          <p:cNvSpPr txBox="1"/>
          <p:nvPr/>
        </p:nvSpPr>
        <p:spPr>
          <a:xfrm>
            <a:off x="5002839" y="4024221"/>
            <a:ext cx="6681065" cy="923330"/>
          </a:xfrm>
          <a:prstGeom prst="rect">
            <a:avLst/>
          </a:prstGeom>
          <a:solidFill>
            <a:schemeClr val="bg1"/>
          </a:solidFill>
          <a:ln>
            <a:solidFill>
              <a:srgbClr val="08699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2000" dirty="0">
                <a:solidFill>
                  <a:srgbClr val="262A45"/>
                </a:solidFill>
                <a:latin typeface="Ubuntu" panose="020B0504030602030204" pitchFamily="34" charset="0"/>
              </a:rPr>
              <a:t>Son los conceptos que se detraen de los valores devengados de nómina por parte del beneficiario del pago</a:t>
            </a:r>
            <a:endParaRPr lang="es-CO" sz="2000" dirty="0">
              <a:ln w="0"/>
              <a:solidFill>
                <a:srgbClr val="00658A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F4BED03-4A0B-1346-BF4F-C8058BB131D6}"/>
              </a:ext>
            </a:extLst>
          </p:cNvPr>
          <p:cNvSpPr/>
          <p:nvPr/>
        </p:nvSpPr>
        <p:spPr>
          <a:xfrm>
            <a:off x="5018757" y="3474159"/>
            <a:ext cx="6693721" cy="45719"/>
          </a:xfrm>
          <a:prstGeom prst="rect">
            <a:avLst/>
          </a:prstGeom>
          <a:solidFill>
            <a:srgbClr val="46D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4" name="Gráfico 23" descr="Flechas de cheurón">
            <a:extLst>
              <a:ext uri="{FF2B5EF4-FFF2-40B4-BE49-F238E27FC236}">
                <a16:creationId xmlns:a16="http://schemas.microsoft.com/office/drawing/2014/main" id="{D926F835-BE15-1849-86D5-AE9E18226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2129" y="3569390"/>
            <a:ext cx="387892" cy="387892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D1DA301-81F2-D646-8101-937A671378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152" y="1804680"/>
            <a:ext cx="3959125" cy="3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D7EFDE6A-CC9E-A74A-94D2-3C0F439D5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18" name="Grupo 17"/>
          <p:cNvGrpSpPr/>
          <p:nvPr/>
        </p:nvGrpSpPr>
        <p:grpSpPr>
          <a:xfrm>
            <a:off x="5211379" y="2394578"/>
            <a:ext cx="6566053" cy="3952434"/>
            <a:chOff x="5343181" y="2732181"/>
            <a:chExt cx="6566053" cy="3952434"/>
          </a:xfrm>
        </p:grpSpPr>
        <p:sp>
          <p:nvSpPr>
            <p:cNvPr id="6" name="Rectángulo redondeado 5"/>
            <p:cNvSpPr/>
            <p:nvPr/>
          </p:nvSpPr>
          <p:spPr>
            <a:xfrm>
              <a:off x="5746847" y="2853367"/>
              <a:ext cx="2633031" cy="3683330"/>
            </a:xfrm>
            <a:prstGeom prst="roundRect">
              <a:avLst/>
            </a:prstGeom>
            <a:solidFill>
              <a:srgbClr val="46D48B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b="1" u="sng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Valores Devengados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Sueldo.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Bonificaciones.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Horas Extras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Vacaciones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Cesantías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Otros devengos</a:t>
              </a: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9240667" y="2842347"/>
              <a:ext cx="2668567" cy="3694350"/>
            </a:xfrm>
            <a:prstGeom prst="roundRect">
              <a:avLst/>
            </a:prstGeom>
            <a:solidFill>
              <a:srgbClr val="46D48B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s-CO" b="1" u="sng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Valores Deducidos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Aportes Salud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Aportes Pensión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Libranzas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Calibri" panose="020F0502020204030204" pitchFamily="34" charset="0"/>
                </a:rPr>
                <a:t>Otros deducidos</a:t>
              </a:r>
            </a:p>
          </p:txBody>
        </p:sp>
        <p:sp>
          <p:nvSpPr>
            <p:cNvPr id="15" name="Abrir llave 14"/>
            <p:cNvSpPr/>
            <p:nvPr/>
          </p:nvSpPr>
          <p:spPr>
            <a:xfrm>
              <a:off x="5343181" y="2732181"/>
              <a:ext cx="234455" cy="3952434"/>
            </a:xfrm>
            <a:prstGeom prst="leftBrace">
              <a:avLst/>
            </a:prstGeom>
            <a:ln w="38100">
              <a:solidFill>
                <a:srgbClr val="46D48B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latin typeface="Ubuntu" panose="020B0504030602030204" pitchFamily="34" charset="0"/>
              </a:endParaRPr>
            </a:p>
          </p:txBody>
        </p:sp>
        <p:sp>
          <p:nvSpPr>
            <p:cNvPr id="16" name="Menos 15"/>
            <p:cNvSpPr/>
            <p:nvPr/>
          </p:nvSpPr>
          <p:spPr>
            <a:xfrm>
              <a:off x="8549089" y="4755461"/>
              <a:ext cx="540000" cy="324000"/>
            </a:xfrm>
            <a:prstGeom prst="mathMinus">
              <a:avLst/>
            </a:prstGeom>
            <a:solidFill>
              <a:srgbClr val="46D48B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Ubuntu" panose="020B0504030602030204" pitchFamily="34" charset="0"/>
              </a:endParaRPr>
            </a:p>
          </p:txBody>
        </p:sp>
      </p:grpSp>
      <p:sp>
        <p:nvSpPr>
          <p:cNvPr id="4" name="Rectángulo redondeado 3"/>
          <p:cNvSpPr/>
          <p:nvPr/>
        </p:nvSpPr>
        <p:spPr>
          <a:xfrm>
            <a:off x="1271854" y="3140473"/>
            <a:ext cx="3709668" cy="2362292"/>
          </a:xfrm>
          <a:prstGeom prst="roundRect">
            <a:avLst/>
          </a:prstGeom>
          <a:solidFill>
            <a:srgbClr val="00699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documento soporte de pago de nómina electrónica</a:t>
            </a:r>
            <a:endParaRPr lang="es-ES" dirty="0">
              <a:solidFill>
                <a:schemeClr val="bg1"/>
              </a:solidFill>
              <a:latin typeface="Ubuntu" panose="020B0504030602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949759B3-5181-B34A-A372-AF9DA1586D59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B72CB06-EBDA-9848-A6AD-2856FAC24DB9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4487402-8F01-9841-8689-E59C22E25A3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3C6E5348-C34A-6E44-BBCE-960B4C7F9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A8BBB363-BB4E-2F48-B9EA-38C2038113E0}"/>
              </a:ext>
            </a:extLst>
          </p:cNvPr>
          <p:cNvSpPr txBox="1">
            <a:spLocks/>
          </p:cNvSpPr>
          <p:nvPr/>
        </p:nvSpPr>
        <p:spPr>
          <a:xfrm>
            <a:off x="214745" y="-264667"/>
            <a:ext cx="4206194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</a:t>
            </a:r>
          </a:p>
          <a:p>
            <a:pPr algn="l"/>
            <a:r>
              <a:rPr lang="es-MX" sz="24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Pago de Nómina Electrónica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00F701-C03B-584A-B03D-52778796C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418" y="1538636"/>
            <a:ext cx="839554" cy="8395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90B082-79C6-3D4E-8A60-B3A393730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813" y="1530824"/>
            <a:ext cx="863754" cy="8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2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5CFE3A1C-FBD7-8641-964A-003F140662B4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306ACBC-F8A5-DA48-9C7C-9FED3BCDBB1F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1999324-58B0-3043-9361-9E4FD9EF7B5A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B37F83CC-715F-0C4C-A623-24883B18D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3C0CFD9F-2321-6E4C-8BBB-9445B0C36D48}"/>
              </a:ext>
            </a:extLst>
          </p:cNvPr>
          <p:cNvSpPr txBox="1">
            <a:spLocks/>
          </p:cNvSpPr>
          <p:nvPr/>
        </p:nvSpPr>
        <p:spPr>
          <a:xfrm>
            <a:off x="214745" y="-264667"/>
            <a:ext cx="4206194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</a:t>
            </a:r>
          </a:p>
          <a:p>
            <a:pPr algn="l"/>
            <a:r>
              <a:rPr lang="es-MX" sz="24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Pago de Nómina Electrónica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2134F8B-8504-B048-8661-F87EBF31BFFE}"/>
              </a:ext>
            </a:extLst>
          </p:cNvPr>
          <p:cNvSpPr txBox="1"/>
          <p:nvPr/>
        </p:nvSpPr>
        <p:spPr>
          <a:xfrm>
            <a:off x="2939697" y="1558429"/>
            <a:ext cx="7557538" cy="424732"/>
          </a:xfrm>
          <a:prstGeom prst="rect">
            <a:avLst/>
          </a:prstGeom>
          <a:solidFill>
            <a:srgbClr val="00699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400" b="1" dirty="0">
                <a:ln w="0"/>
                <a:solidFill>
                  <a:schemeClr val="bg1"/>
                </a:solidFill>
                <a:latin typeface="Ubuntu" panose="020B0504030602030204" pitchFamily="34" charset="0"/>
                <a:ea typeface="+mj-ea"/>
                <a:cs typeface="+mj-cs"/>
              </a:rPr>
              <a:t>¿Soy responsable de llevar contabilidad?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50603ED-3402-6B4B-B279-8D46BF3DDEA0}"/>
              </a:ext>
            </a:extLst>
          </p:cNvPr>
          <p:cNvSpPr/>
          <p:nvPr/>
        </p:nvSpPr>
        <p:spPr>
          <a:xfrm>
            <a:off x="2939697" y="1525023"/>
            <a:ext cx="7557538" cy="45719"/>
          </a:xfrm>
          <a:prstGeom prst="rect">
            <a:avLst/>
          </a:prstGeom>
          <a:solidFill>
            <a:srgbClr val="46D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Gráfico 21" descr="Flechas de cheurón">
            <a:extLst>
              <a:ext uri="{FF2B5EF4-FFF2-40B4-BE49-F238E27FC236}">
                <a16:creationId xmlns:a16="http://schemas.microsoft.com/office/drawing/2014/main" id="{442BBAEA-A555-9240-B3E7-08E58D161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1902" y="1564927"/>
            <a:ext cx="387892" cy="387892"/>
          </a:xfrm>
          <a:prstGeom prst="rect">
            <a:avLst/>
          </a:prstGeom>
        </p:spPr>
      </p:pic>
      <p:grpSp>
        <p:nvGrpSpPr>
          <p:cNvPr id="23" name="Google Shape;915;p34">
            <a:extLst>
              <a:ext uri="{FF2B5EF4-FFF2-40B4-BE49-F238E27FC236}">
                <a16:creationId xmlns:a16="http://schemas.microsoft.com/office/drawing/2014/main" id="{0693F9AE-F928-BA4D-B80B-E863BFB2AD0C}"/>
              </a:ext>
            </a:extLst>
          </p:cNvPr>
          <p:cNvGrpSpPr/>
          <p:nvPr/>
        </p:nvGrpSpPr>
        <p:grpSpPr>
          <a:xfrm>
            <a:off x="3174707" y="2562495"/>
            <a:ext cx="3373429" cy="2953644"/>
            <a:chOff x="770523" y="1960313"/>
            <a:chExt cx="3373429" cy="2953644"/>
          </a:xfrm>
        </p:grpSpPr>
        <p:sp>
          <p:nvSpPr>
            <p:cNvPr id="24" name="Google Shape;916;p34">
              <a:extLst>
                <a:ext uri="{FF2B5EF4-FFF2-40B4-BE49-F238E27FC236}">
                  <a16:creationId xmlns:a16="http://schemas.microsoft.com/office/drawing/2014/main" id="{3B60E088-A7D4-BC4C-9D90-61FDE7886810}"/>
                </a:ext>
              </a:extLst>
            </p:cNvPr>
            <p:cNvSpPr/>
            <p:nvPr/>
          </p:nvSpPr>
          <p:spPr>
            <a:xfrm>
              <a:off x="2018488" y="1960313"/>
              <a:ext cx="518250" cy="518250"/>
            </a:xfrm>
            <a:custGeom>
              <a:avLst/>
              <a:gdLst/>
              <a:ahLst/>
              <a:cxnLst/>
              <a:rect l="l" t="t" r="r" b="b"/>
              <a:pathLst>
                <a:path w="20730" h="20730" extrusionOk="0">
                  <a:moveTo>
                    <a:pt x="10371" y="1"/>
                  </a:moveTo>
                  <a:cubicBezTo>
                    <a:pt x="4644" y="1"/>
                    <a:pt x="1" y="4644"/>
                    <a:pt x="1" y="10371"/>
                  </a:cubicBezTo>
                  <a:cubicBezTo>
                    <a:pt x="1" y="16086"/>
                    <a:pt x="4644" y="20730"/>
                    <a:pt x="10371" y="20730"/>
                  </a:cubicBezTo>
                  <a:cubicBezTo>
                    <a:pt x="16086" y="20730"/>
                    <a:pt x="20729" y="16086"/>
                    <a:pt x="20729" y="10371"/>
                  </a:cubicBezTo>
                  <a:cubicBezTo>
                    <a:pt x="20729" y="4644"/>
                    <a:pt x="16086" y="1"/>
                    <a:pt x="10371" y="1"/>
                  </a:cubicBezTo>
                  <a:close/>
                </a:path>
              </a:pathLst>
            </a:custGeom>
            <a:solidFill>
              <a:srgbClr val="46D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00" dirty="0"/>
            </a:p>
          </p:txBody>
        </p:sp>
        <p:sp>
          <p:nvSpPr>
            <p:cNvPr id="25" name="Google Shape;917;p34">
              <a:extLst>
                <a:ext uri="{FF2B5EF4-FFF2-40B4-BE49-F238E27FC236}">
                  <a16:creationId xmlns:a16="http://schemas.microsoft.com/office/drawing/2014/main" id="{EBDC2B3A-C7C8-EE4B-949E-D334B92E09E5}"/>
                </a:ext>
              </a:extLst>
            </p:cNvPr>
            <p:cNvSpPr/>
            <p:nvPr/>
          </p:nvSpPr>
          <p:spPr>
            <a:xfrm>
              <a:off x="2277738" y="2018663"/>
              <a:ext cx="359000" cy="559925"/>
            </a:xfrm>
            <a:custGeom>
              <a:avLst/>
              <a:gdLst/>
              <a:ahLst/>
              <a:cxnLst/>
              <a:rect l="l" t="t" r="r" b="b"/>
              <a:pathLst>
                <a:path w="14360" h="22397" fill="none" extrusionOk="0">
                  <a:moveTo>
                    <a:pt x="11907" y="1"/>
                  </a:moveTo>
                  <a:cubicBezTo>
                    <a:pt x="13455" y="2298"/>
                    <a:pt x="14360" y="5061"/>
                    <a:pt x="14360" y="8037"/>
                  </a:cubicBezTo>
                  <a:cubicBezTo>
                    <a:pt x="14360" y="15967"/>
                    <a:pt x="7930" y="22396"/>
                    <a:pt x="1" y="22396"/>
                  </a:cubicBezTo>
                </a:path>
              </a:pathLst>
            </a:custGeom>
            <a:solidFill>
              <a:srgbClr val="0C83B0"/>
            </a:solidFill>
            <a:ln w="81550" cap="flat" cmpd="sng">
              <a:solidFill>
                <a:srgbClr val="46D48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920;p34">
              <a:extLst>
                <a:ext uri="{FF2B5EF4-FFF2-40B4-BE49-F238E27FC236}">
                  <a16:creationId xmlns:a16="http://schemas.microsoft.com/office/drawing/2014/main" id="{4DD2319A-DF14-604F-80F7-858C13519603}"/>
                </a:ext>
              </a:extLst>
            </p:cNvPr>
            <p:cNvSpPr/>
            <p:nvPr/>
          </p:nvSpPr>
          <p:spPr>
            <a:xfrm>
              <a:off x="1479938" y="2285238"/>
              <a:ext cx="1371025" cy="1204025"/>
            </a:xfrm>
            <a:custGeom>
              <a:avLst/>
              <a:gdLst/>
              <a:ahLst/>
              <a:cxnLst/>
              <a:rect l="l" t="t" r="r" b="b"/>
              <a:pathLst>
                <a:path w="54841" h="48161" fill="none" extrusionOk="0">
                  <a:moveTo>
                    <a:pt x="13872" y="1905"/>
                  </a:moveTo>
                  <a:lnTo>
                    <a:pt x="5037" y="1905"/>
                  </a:lnTo>
                  <a:cubicBezTo>
                    <a:pt x="2251" y="1905"/>
                    <a:pt x="1" y="4167"/>
                    <a:pt x="1" y="6954"/>
                  </a:cubicBezTo>
                  <a:lnTo>
                    <a:pt x="1" y="34671"/>
                  </a:lnTo>
                  <a:cubicBezTo>
                    <a:pt x="1" y="37457"/>
                    <a:pt x="2251" y="39719"/>
                    <a:pt x="5037" y="39719"/>
                  </a:cubicBezTo>
                  <a:lnTo>
                    <a:pt x="20372" y="39719"/>
                  </a:lnTo>
                  <a:cubicBezTo>
                    <a:pt x="21015" y="39719"/>
                    <a:pt x="21634" y="40029"/>
                    <a:pt x="22015" y="40553"/>
                  </a:cubicBezTo>
                  <a:lnTo>
                    <a:pt x="25766" y="47054"/>
                  </a:lnTo>
                  <a:cubicBezTo>
                    <a:pt x="26587" y="48161"/>
                    <a:pt x="28254" y="48161"/>
                    <a:pt x="29064" y="47054"/>
                  </a:cubicBezTo>
                  <a:lnTo>
                    <a:pt x="32814" y="40553"/>
                  </a:lnTo>
                  <a:cubicBezTo>
                    <a:pt x="33207" y="40029"/>
                    <a:pt x="33815" y="39719"/>
                    <a:pt x="34469" y="39719"/>
                  </a:cubicBezTo>
                  <a:lnTo>
                    <a:pt x="49793" y="39719"/>
                  </a:lnTo>
                  <a:cubicBezTo>
                    <a:pt x="52579" y="39719"/>
                    <a:pt x="54841" y="37457"/>
                    <a:pt x="54841" y="34671"/>
                  </a:cubicBezTo>
                  <a:lnTo>
                    <a:pt x="54841" y="0"/>
                  </a:lnTo>
                </a:path>
              </a:pathLst>
            </a:custGeom>
            <a:solidFill>
              <a:schemeClr val="accent1"/>
            </a:solidFill>
            <a:ln w="38100" cap="flat" cmpd="sng">
              <a:solidFill>
                <a:srgbClr val="46D48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" name="Google Shape;922;p34">
              <a:extLst>
                <a:ext uri="{FF2B5EF4-FFF2-40B4-BE49-F238E27FC236}">
                  <a16:creationId xmlns:a16="http://schemas.microsoft.com/office/drawing/2014/main" id="{2A4063BC-7523-4640-856A-A54C7AED2FBE}"/>
                </a:ext>
              </a:extLst>
            </p:cNvPr>
            <p:cNvGrpSpPr/>
            <p:nvPr/>
          </p:nvGrpSpPr>
          <p:grpSpPr>
            <a:xfrm>
              <a:off x="2143250" y="3673163"/>
              <a:ext cx="44375" cy="263450"/>
              <a:chOff x="2260263" y="3508250"/>
              <a:chExt cx="44375" cy="263450"/>
            </a:xfrm>
          </p:grpSpPr>
          <p:sp>
            <p:nvSpPr>
              <p:cNvPr id="30" name="Google Shape;923;p34">
                <a:extLst>
                  <a:ext uri="{FF2B5EF4-FFF2-40B4-BE49-F238E27FC236}">
                    <a16:creationId xmlns:a16="http://schemas.microsoft.com/office/drawing/2014/main" id="{E8DCAEE7-8C22-D944-A3F2-056BB98AF680}"/>
                  </a:ext>
                </a:extLst>
              </p:cNvPr>
              <p:cNvSpPr/>
              <p:nvPr/>
            </p:nvSpPr>
            <p:spPr>
              <a:xfrm>
                <a:off x="2260263" y="3508250"/>
                <a:ext cx="443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75" y="1382"/>
                      <a:pt x="1775" y="894"/>
                    </a:cubicBezTo>
                    <a:cubicBezTo>
                      <a:pt x="1775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46D48B"/>
              </a:solidFill>
              <a:ln>
                <a:solidFill>
                  <a:srgbClr val="46D48B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24;p34">
                <a:extLst>
                  <a:ext uri="{FF2B5EF4-FFF2-40B4-BE49-F238E27FC236}">
                    <a16:creationId xmlns:a16="http://schemas.microsoft.com/office/drawing/2014/main" id="{CEB50494-FC0E-4B48-8BAE-9EDCD63A140F}"/>
                  </a:ext>
                </a:extLst>
              </p:cNvPr>
              <p:cNvSpPr/>
              <p:nvPr/>
            </p:nvSpPr>
            <p:spPr>
              <a:xfrm>
                <a:off x="2260263" y="35844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46D48B"/>
              </a:solidFill>
              <a:ln>
                <a:solidFill>
                  <a:srgbClr val="46D48B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25;p34">
                <a:extLst>
                  <a:ext uri="{FF2B5EF4-FFF2-40B4-BE49-F238E27FC236}">
                    <a16:creationId xmlns:a16="http://schemas.microsoft.com/office/drawing/2014/main" id="{1F0FA304-3149-904F-9182-9CC074016806}"/>
                  </a:ext>
                </a:extLst>
              </p:cNvPr>
              <p:cNvSpPr/>
              <p:nvPr/>
            </p:nvSpPr>
            <p:spPr>
              <a:xfrm>
                <a:off x="2260263" y="3660650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46D48B"/>
              </a:solidFill>
              <a:ln>
                <a:solidFill>
                  <a:srgbClr val="46D48B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26;p34">
                <a:extLst>
                  <a:ext uri="{FF2B5EF4-FFF2-40B4-BE49-F238E27FC236}">
                    <a16:creationId xmlns:a16="http://schemas.microsoft.com/office/drawing/2014/main" id="{866A4D45-AE03-6543-95D9-EF88AF05A01B}"/>
                  </a:ext>
                </a:extLst>
              </p:cNvPr>
              <p:cNvSpPr/>
              <p:nvPr/>
            </p:nvSpPr>
            <p:spPr>
              <a:xfrm>
                <a:off x="2260263" y="3727025"/>
                <a:ext cx="443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75" y="1382"/>
                      <a:pt x="1775" y="894"/>
                    </a:cubicBezTo>
                    <a:cubicBezTo>
                      <a:pt x="1775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46D48B"/>
              </a:solidFill>
              <a:ln>
                <a:solidFill>
                  <a:srgbClr val="46D48B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927;p34">
              <a:extLst>
                <a:ext uri="{FF2B5EF4-FFF2-40B4-BE49-F238E27FC236}">
                  <a16:creationId xmlns:a16="http://schemas.microsoft.com/office/drawing/2014/main" id="{7DB0C004-61F6-874F-9177-5F93FF7628ED}"/>
                </a:ext>
              </a:extLst>
            </p:cNvPr>
            <p:cNvSpPr txBox="1"/>
            <p:nvPr/>
          </p:nvSpPr>
          <p:spPr>
            <a:xfrm>
              <a:off x="1479938" y="2670763"/>
              <a:ext cx="13710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solidFill>
                    <a:srgbClr val="46D48B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SI</a:t>
              </a:r>
              <a:endParaRPr sz="4000" b="1" dirty="0">
                <a:solidFill>
                  <a:srgbClr val="46D48B"/>
                </a:solidFill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9" name="Google Shape;928;p34">
              <a:extLst>
                <a:ext uri="{FF2B5EF4-FFF2-40B4-BE49-F238E27FC236}">
                  <a16:creationId xmlns:a16="http://schemas.microsoft.com/office/drawing/2014/main" id="{6CEC61C8-1190-6D49-982B-00072B9C5974}"/>
                </a:ext>
              </a:extLst>
            </p:cNvPr>
            <p:cNvSpPr txBox="1"/>
            <p:nvPr/>
          </p:nvSpPr>
          <p:spPr>
            <a:xfrm>
              <a:off x="770523" y="4341257"/>
              <a:ext cx="3373429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s-ES" b="1" dirty="0">
                  <a:solidFill>
                    <a:srgbClr val="006990"/>
                  </a:solidFill>
                  <a:latin typeface="Ubuntu" panose="020B0504030602030204" pitchFamily="34" charset="0"/>
                </a:rPr>
                <a:t>El responsable de llevar contabilidad,  genera y transmite cuando se causa el costo o gasto.</a:t>
              </a:r>
            </a:p>
          </p:txBody>
        </p:sp>
      </p:grpSp>
      <p:grpSp>
        <p:nvGrpSpPr>
          <p:cNvPr id="37" name="Google Shape;929;p34">
            <a:extLst>
              <a:ext uri="{FF2B5EF4-FFF2-40B4-BE49-F238E27FC236}">
                <a16:creationId xmlns:a16="http://schemas.microsoft.com/office/drawing/2014/main" id="{786869DD-C115-5D47-B59E-D4DD1DFCC6A1}"/>
              </a:ext>
            </a:extLst>
          </p:cNvPr>
          <p:cNvGrpSpPr/>
          <p:nvPr/>
        </p:nvGrpSpPr>
        <p:grpSpPr>
          <a:xfrm>
            <a:off x="6733887" y="2727826"/>
            <a:ext cx="3560358" cy="2734227"/>
            <a:chOff x="2689404" y="970986"/>
            <a:chExt cx="3560358" cy="2734227"/>
          </a:xfrm>
        </p:grpSpPr>
        <p:sp>
          <p:nvSpPr>
            <p:cNvPr id="38" name="Google Shape;930;p34">
              <a:extLst>
                <a:ext uri="{FF2B5EF4-FFF2-40B4-BE49-F238E27FC236}">
                  <a16:creationId xmlns:a16="http://schemas.microsoft.com/office/drawing/2014/main" id="{05A55922-4EA9-DC41-A122-8BE0C8EAAF3E}"/>
                </a:ext>
              </a:extLst>
            </p:cNvPr>
            <p:cNvSpPr/>
            <p:nvPr/>
          </p:nvSpPr>
          <p:spPr>
            <a:xfrm>
              <a:off x="3706538" y="3084563"/>
              <a:ext cx="518250" cy="517950"/>
            </a:xfrm>
            <a:custGeom>
              <a:avLst/>
              <a:gdLst/>
              <a:ahLst/>
              <a:cxnLst/>
              <a:rect l="l" t="t" r="r" b="b"/>
              <a:pathLst>
                <a:path w="20730" h="20718" extrusionOk="0">
                  <a:moveTo>
                    <a:pt x="10359" y="1"/>
                  </a:moveTo>
                  <a:cubicBezTo>
                    <a:pt x="4644" y="1"/>
                    <a:pt x="1" y="4633"/>
                    <a:pt x="1" y="10359"/>
                  </a:cubicBezTo>
                  <a:cubicBezTo>
                    <a:pt x="1" y="16074"/>
                    <a:pt x="4644" y="20718"/>
                    <a:pt x="10359" y="20718"/>
                  </a:cubicBezTo>
                  <a:cubicBezTo>
                    <a:pt x="16086" y="20718"/>
                    <a:pt x="20729" y="16074"/>
                    <a:pt x="20729" y="10359"/>
                  </a:cubicBezTo>
                  <a:cubicBezTo>
                    <a:pt x="20729" y="4633"/>
                    <a:pt x="16086" y="1"/>
                    <a:pt x="10359" y="1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800" dirty="0"/>
            </a:p>
          </p:txBody>
        </p:sp>
        <p:sp>
          <p:nvSpPr>
            <p:cNvPr id="39" name="Google Shape;931;p34">
              <a:extLst>
                <a:ext uri="{FF2B5EF4-FFF2-40B4-BE49-F238E27FC236}">
                  <a16:creationId xmlns:a16="http://schemas.microsoft.com/office/drawing/2014/main" id="{5A2222F9-2775-9245-8660-4B07374D3D92}"/>
                </a:ext>
              </a:extLst>
            </p:cNvPr>
            <p:cNvSpPr/>
            <p:nvPr/>
          </p:nvSpPr>
          <p:spPr>
            <a:xfrm>
              <a:off x="3526163" y="3098563"/>
              <a:ext cx="325650" cy="606650"/>
            </a:xfrm>
            <a:custGeom>
              <a:avLst/>
              <a:gdLst/>
              <a:ahLst/>
              <a:cxnLst/>
              <a:rect l="l" t="t" r="r" b="b"/>
              <a:pathLst>
                <a:path w="13026" h="24266" fill="none" extrusionOk="0">
                  <a:moveTo>
                    <a:pt x="13026" y="24265"/>
                  </a:moveTo>
                  <a:cubicBezTo>
                    <a:pt x="10311" y="23742"/>
                    <a:pt x="7716" y="22420"/>
                    <a:pt x="5608" y="20313"/>
                  </a:cubicBezTo>
                  <a:cubicBezTo>
                    <a:pt x="0" y="14705"/>
                    <a:pt x="0" y="5608"/>
                    <a:pt x="5608" y="1"/>
                  </a:cubicBezTo>
                </a:path>
              </a:pathLst>
            </a:custGeom>
            <a:solidFill>
              <a:srgbClr val="0C83B0"/>
            </a:solidFill>
            <a:ln w="81550" cap="flat" cmpd="sng">
              <a:solidFill>
                <a:srgbClr val="0C83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934;p34">
              <a:extLst>
                <a:ext uri="{FF2B5EF4-FFF2-40B4-BE49-F238E27FC236}">
                  <a16:creationId xmlns:a16="http://schemas.microsoft.com/office/drawing/2014/main" id="{EDD178F5-4589-3A40-85EE-A4823C431D49}"/>
                </a:ext>
              </a:extLst>
            </p:cNvPr>
            <p:cNvSpPr/>
            <p:nvPr/>
          </p:nvSpPr>
          <p:spPr>
            <a:xfrm flipH="1">
              <a:off x="3028521" y="2170175"/>
              <a:ext cx="1371025" cy="1204350"/>
            </a:xfrm>
            <a:custGeom>
              <a:avLst/>
              <a:gdLst/>
              <a:ahLst/>
              <a:cxnLst/>
              <a:rect l="l" t="t" r="r" b="b"/>
              <a:pathLst>
                <a:path w="54841" h="48174" fill="none" extrusionOk="0">
                  <a:moveTo>
                    <a:pt x="40958" y="46268"/>
                  </a:moveTo>
                  <a:lnTo>
                    <a:pt x="49793" y="46268"/>
                  </a:lnTo>
                  <a:cubicBezTo>
                    <a:pt x="52579" y="46268"/>
                    <a:pt x="54841" y="44006"/>
                    <a:pt x="54841" y="41220"/>
                  </a:cubicBezTo>
                  <a:lnTo>
                    <a:pt x="54841" y="13490"/>
                  </a:lnTo>
                  <a:cubicBezTo>
                    <a:pt x="54841" y="10704"/>
                    <a:pt x="52579" y="8454"/>
                    <a:pt x="49793" y="8454"/>
                  </a:cubicBezTo>
                  <a:lnTo>
                    <a:pt x="34469" y="8454"/>
                  </a:lnTo>
                  <a:cubicBezTo>
                    <a:pt x="33815" y="8454"/>
                    <a:pt x="33207" y="8145"/>
                    <a:pt x="32814" y="7621"/>
                  </a:cubicBezTo>
                  <a:lnTo>
                    <a:pt x="29064" y="1120"/>
                  </a:lnTo>
                  <a:cubicBezTo>
                    <a:pt x="28254" y="1"/>
                    <a:pt x="26587" y="1"/>
                    <a:pt x="25766" y="1120"/>
                  </a:cubicBezTo>
                  <a:lnTo>
                    <a:pt x="22015" y="7621"/>
                  </a:lnTo>
                  <a:cubicBezTo>
                    <a:pt x="21634" y="8145"/>
                    <a:pt x="21027" y="8454"/>
                    <a:pt x="20372" y="8454"/>
                  </a:cubicBezTo>
                  <a:lnTo>
                    <a:pt x="5037" y="8454"/>
                  </a:lnTo>
                  <a:cubicBezTo>
                    <a:pt x="2251" y="8454"/>
                    <a:pt x="1" y="10704"/>
                    <a:pt x="1" y="13490"/>
                  </a:cubicBezTo>
                  <a:lnTo>
                    <a:pt x="1" y="48173"/>
                  </a:lnTo>
                </a:path>
              </a:pathLst>
            </a:custGeom>
            <a:solidFill>
              <a:schemeClr val="accent2"/>
            </a:solidFill>
            <a:ln w="40775" cap="flat" cmpd="sng">
              <a:solidFill>
                <a:srgbClr val="0C83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936;p34">
              <a:extLst>
                <a:ext uri="{FF2B5EF4-FFF2-40B4-BE49-F238E27FC236}">
                  <a16:creationId xmlns:a16="http://schemas.microsoft.com/office/drawing/2014/main" id="{D99D62C3-EEF7-EA43-B08C-EF3FAB838FEA}"/>
                </a:ext>
              </a:extLst>
            </p:cNvPr>
            <p:cNvGrpSpPr/>
            <p:nvPr/>
          </p:nvGrpSpPr>
          <p:grpSpPr>
            <a:xfrm>
              <a:off x="3675238" y="1724113"/>
              <a:ext cx="44675" cy="263450"/>
              <a:chOff x="3765213" y="1736900"/>
              <a:chExt cx="44675" cy="263450"/>
            </a:xfrm>
          </p:grpSpPr>
          <p:sp>
            <p:nvSpPr>
              <p:cNvPr id="44" name="Google Shape;937;p34">
                <a:extLst>
                  <a:ext uri="{FF2B5EF4-FFF2-40B4-BE49-F238E27FC236}">
                    <a16:creationId xmlns:a16="http://schemas.microsoft.com/office/drawing/2014/main" id="{A19B269A-82C7-0B44-97F1-CCABFB2736CD}"/>
                  </a:ext>
                </a:extLst>
              </p:cNvPr>
              <p:cNvSpPr/>
              <p:nvPr/>
            </p:nvSpPr>
            <p:spPr>
              <a:xfrm>
                <a:off x="3765213" y="1955675"/>
                <a:ext cx="4467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87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87"/>
                      <a:pt x="894" y="1787"/>
                    </a:cubicBezTo>
                    <a:cubicBezTo>
                      <a:pt x="1382" y="1787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38;p34">
                <a:extLst>
                  <a:ext uri="{FF2B5EF4-FFF2-40B4-BE49-F238E27FC236}">
                    <a16:creationId xmlns:a16="http://schemas.microsoft.com/office/drawing/2014/main" id="{C4B5B6BD-D2B1-7745-AC36-7C32F33FD6F7}"/>
                  </a:ext>
                </a:extLst>
              </p:cNvPr>
              <p:cNvSpPr/>
              <p:nvPr/>
            </p:nvSpPr>
            <p:spPr>
              <a:xfrm>
                <a:off x="3765213" y="18794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406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406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939;p34">
                <a:extLst>
                  <a:ext uri="{FF2B5EF4-FFF2-40B4-BE49-F238E27FC236}">
                    <a16:creationId xmlns:a16="http://schemas.microsoft.com/office/drawing/2014/main" id="{46181E2B-257B-0E40-8C9F-072DC5A67D37}"/>
                  </a:ext>
                </a:extLst>
              </p:cNvPr>
              <p:cNvSpPr/>
              <p:nvPr/>
            </p:nvSpPr>
            <p:spPr>
              <a:xfrm>
                <a:off x="3765213" y="1803275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940;p34">
                <a:extLst>
                  <a:ext uri="{FF2B5EF4-FFF2-40B4-BE49-F238E27FC236}">
                    <a16:creationId xmlns:a16="http://schemas.microsoft.com/office/drawing/2014/main" id="{622E850B-CC50-DB4A-93D4-0A4C95D00129}"/>
                  </a:ext>
                </a:extLst>
              </p:cNvPr>
              <p:cNvSpPr/>
              <p:nvPr/>
            </p:nvSpPr>
            <p:spPr>
              <a:xfrm>
                <a:off x="3765213" y="1736900"/>
                <a:ext cx="446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775" extrusionOk="0">
                    <a:moveTo>
                      <a:pt x="894" y="1"/>
                    </a:moveTo>
                    <a:cubicBezTo>
                      <a:pt x="406" y="1"/>
                      <a:pt x="1" y="394"/>
                      <a:pt x="1" y="894"/>
                    </a:cubicBezTo>
                    <a:cubicBezTo>
                      <a:pt x="1" y="1382"/>
                      <a:pt x="406" y="1775"/>
                      <a:pt x="894" y="1775"/>
                    </a:cubicBezTo>
                    <a:cubicBezTo>
                      <a:pt x="1382" y="1775"/>
                      <a:pt x="1787" y="1382"/>
                      <a:pt x="1787" y="894"/>
                    </a:cubicBezTo>
                    <a:cubicBezTo>
                      <a:pt x="1787" y="394"/>
                      <a:pt x="1382" y="1"/>
                      <a:pt x="894" y="1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942;p34">
              <a:extLst>
                <a:ext uri="{FF2B5EF4-FFF2-40B4-BE49-F238E27FC236}">
                  <a16:creationId xmlns:a16="http://schemas.microsoft.com/office/drawing/2014/main" id="{2134C698-39AC-274C-B69F-CE1B43A8A5BF}"/>
                </a:ext>
              </a:extLst>
            </p:cNvPr>
            <p:cNvSpPr txBox="1"/>
            <p:nvPr/>
          </p:nvSpPr>
          <p:spPr>
            <a:xfrm>
              <a:off x="2689404" y="970986"/>
              <a:ext cx="3560358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s-ES" b="1" dirty="0">
                  <a:solidFill>
                    <a:srgbClr val="0C83B0"/>
                  </a:solidFill>
                  <a:latin typeface="Ubuntu" panose="020B0504030602030204" pitchFamily="34" charset="0"/>
                </a:rPr>
                <a:t>El no responsable a llevar contabilidad, genera y transmite cuando realiza el pago.</a:t>
              </a:r>
            </a:p>
          </p:txBody>
        </p:sp>
      </p:grpSp>
      <p:sp>
        <p:nvSpPr>
          <p:cNvPr id="52" name="Google Shape;927;p34">
            <a:extLst>
              <a:ext uri="{FF2B5EF4-FFF2-40B4-BE49-F238E27FC236}">
                <a16:creationId xmlns:a16="http://schemas.microsoft.com/office/drawing/2014/main" id="{D2B80558-35DC-1748-BD41-67906CBE42BB}"/>
              </a:ext>
            </a:extLst>
          </p:cNvPr>
          <p:cNvSpPr txBox="1"/>
          <p:nvPr/>
        </p:nvSpPr>
        <p:spPr>
          <a:xfrm>
            <a:off x="7065521" y="4319691"/>
            <a:ext cx="1371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C83B0"/>
                </a:solidFill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rPr>
              <a:t>NO</a:t>
            </a:r>
            <a:endParaRPr sz="4000" b="1" dirty="0">
              <a:solidFill>
                <a:srgbClr val="0C83B0"/>
              </a:solidFill>
              <a:latin typeface="Ubuntu" panose="020B0504030602030204" pitchFamily="34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82176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52FD5CC-257F-6545-892E-9422BA30A29D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FC49C9E-A1F9-0D40-9982-AF76E780E8E0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98891F3-FB01-E047-A127-8E99DDFB7BFF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33EB35DA-3AE9-2943-9238-DE0414E18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3078D6D-EDE8-B844-8A3C-FFB33F8D2340}"/>
              </a:ext>
            </a:extLst>
          </p:cNvPr>
          <p:cNvSpPr txBox="1">
            <a:spLocks/>
          </p:cNvSpPr>
          <p:nvPr/>
        </p:nvSpPr>
        <p:spPr>
          <a:xfrm>
            <a:off x="214745" y="-264667"/>
            <a:ext cx="4206194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</a:t>
            </a:r>
          </a:p>
          <a:p>
            <a:pPr algn="l"/>
            <a:r>
              <a:rPr lang="es-MX" sz="24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Pago de Nómina Electrónica</a:t>
            </a:r>
          </a:p>
        </p:txBody>
      </p:sp>
      <p:grpSp>
        <p:nvGrpSpPr>
          <p:cNvPr id="14" name="Google Shape;837;p32">
            <a:extLst>
              <a:ext uri="{FF2B5EF4-FFF2-40B4-BE49-F238E27FC236}">
                <a16:creationId xmlns:a16="http://schemas.microsoft.com/office/drawing/2014/main" id="{46F1C086-15B9-5849-99B3-8EF74D0612CA}"/>
              </a:ext>
            </a:extLst>
          </p:cNvPr>
          <p:cNvGrpSpPr/>
          <p:nvPr/>
        </p:nvGrpSpPr>
        <p:grpSpPr>
          <a:xfrm>
            <a:off x="3604733" y="3245877"/>
            <a:ext cx="7006671" cy="1961838"/>
            <a:chOff x="4859375" y="1605400"/>
            <a:chExt cx="3351925" cy="938525"/>
          </a:xfrm>
        </p:grpSpPr>
        <p:sp>
          <p:nvSpPr>
            <p:cNvPr id="15" name="Google Shape;838;p32">
              <a:extLst>
                <a:ext uri="{FF2B5EF4-FFF2-40B4-BE49-F238E27FC236}">
                  <a16:creationId xmlns:a16="http://schemas.microsoft.com/office/drawing/2014/main" id="{8074C41D-8005-1A49-BFFF-E54CF8722B26}"/>
                </a:ext>
              </a:extLst>
            </p:cNvPr>
            <p:cNvSpPr/>
            <p:nvPr/>
          </p:nvSpPr>
          <p:spPr>
            <a:xfrm>
              <a:off x="4859375" y="1671175"/>
              <a:ext cx="2882525" cy="806975"/>
            </a:xfrm>
            <a:custGeom>
              <a:avLst/>
              <a:gdLst/>
              <a:ahLst/>
              <a:cxnLst/>
              <a:rect l="l" t="t" r="r" b="b"/>
              <a:pathLst>
                <a:path w="115301" h="32279" extrusionOk="0">
                  <a:moveTo>
                    <a:pt x="16610" y="1"/>
                  </a:moveTo>
                  <a:cubicBezTo>
                    <a:pt x="7704" y="1"/>
                    <a:pt x="167" y="7037"/>
                    <a:pt x="60" y="15931"/>
                  </a:cubicBezTo>
                  <a:cubicBezTo>
                    <a:pt x="1" y="20467"/>
                    <a:pt x="1810" y="24587"/>
                    <a:pt x="4775" y="27552"/>
                  </a:cubicBezTo>
                  <a:cubicBezTo>
                    <a:pt x="7692" y="30469"/>
                    <a:pt x="11740" y="32278"/>
                    <a:pt x="16193" y="32278"/>
                  </a:cubicBezTo>
                  <a:lnTo>
                    <a:pt x="115301" y="32278"/>
                  </a:lnTo>
                  <a:cubicBezTo>
                    <a:pt x="106395" y="32278"/>
                    <a:pt x="99168" y="25051"/>
                    <a:pt x="99168" y="16145"/>
                  </a:cubicBezTo>
                  <a:cubicBezTo>
                    <a:pt x="99168" y="7228"/>
                    <a:pt x="91941" y="1"/>
                    <a:pt x="83023" y="1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274300" tIns="91425" rIns="731500" bIns="91425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es-CO" sz="2200" b="1" dirty="0">
                  <a:ln w="0"/>
                  <a:solidFill>
                    <a:schemeClr val="bg1"/>
                  </a:solidFill>
                  <a:latin typeface="Ubuntu" panose="020B0504030602030204" pitchFamily="34" charset="0"/>
                </a:rPr>
                <a:t>¿Cambian las periodicidades de </a:t>
              </a:r>
            </a:p>
            <a:p>
              <a:pPr>
                <a:buClr>
                  <a:schemeClr val="dk1"/>
                </a:buClr>
                <a:buSzPts val="1100"/>
              </a:pPr>
              <a:r>
                <a:rPr lang="es-CO" sz="2200" b="1" dirty="0">
                  <a:ln w="0"/>
                  <a:solidFill>
                    <a:schemeClr val="bg1"/>
                  </a:solidFill>
                  <a:latin typeface="Ubuntu" panose="020B0504030602030204" pitchFamily="34" charset="0"/>
                </a:rPr>
                <a:t>pago habituales de la nómina?</a:t>
              </a:r>
            </a:p>
          </p:txBody>
        </p:sp>
        <p:sp>
          <p:nvSpPr>
            <p:cNvPr id="22" name="Google Shape;839;p32">
              <a:extLst>
                <a:ext uri="{FF2B5EF4-FFF2-40B4-BE49-F238E27FC236}">
                  <a16:creationId xmlns:a16="http://schemas.microsoft.com/office/drawing/2014/main" id="{2E8C78CC-7EB2-584A-83D9-952372D9EA6F}"/>
                </a:ext>
              </a:extLst>
            </p:cNvPr>
            <p:cNvSpPr/>
            <p:nvPr/>
          </p:nvSpPr>
          <p:spPr>
            <a:xfrm>
              <a:off x="7741875" y="1605400"/>
              <a:ext cx="469425" cy="469425"/>
            </a:xfrm>
            <a:custGeom>
              <a:avLst/>
              <a:gdLst/>
              <a:ahLst/>
              <a:cxnLst/>
              <a:rect l="l" t="t" r="r" b="b"/>
              <a:pathLst>
                <a:path w="18777" h="18777" extrusionOk="0">
                  <a:moveTo>
                    <a:pt x="1" y="0"/>
                  </a:moveTo>
                  <a:lnTo>
                    <a:pt x="1" y="18776"/>
                  </a:lnTo>
                  <a:lnTo>
                    <a:pt x="18777" y="18776"/>
                  </a:lnTo>
                  <a:cubicBezTo>
                    <a:pt x="18777" y="8406"/>
                    <a:pt x="10371" y="0"/>
                    <a:pt x="1" y="0"/>
                  </a:cubicBezTo>
                  <a:close/>
                </a:path>
              </a:pathLst>
            </a:custGeom>
            <a:solidFill>
              <a:srgbClr val="46D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40;p32">
              <a:extLst>
                <a:ext uri="{FF2B5EF4-FFF2-40B4-BE49-F238E27FC236}">
                  <a16:creationId xmlns:a16="http://schemas.microsoft.com/office/drawing/2014/main" id="{D0DA08C1-EEA1-1047-B748-548D65D69AAD}"/>
                </a:ext>
              </a:extLst>
            </p:cNvPr>
            <p:cNvSpPr/>
            <p:nvPr/>
          </p:nvSpPr>
          <p:spPr>
            <a:xfrm>
              <a:off x="7272475" y="2074800"/>
              <a:ext cx="469425" cy="469125"/>
            </a:xfrm>
            <a:custGeom>
              <a:avLst/>
              <a:gdLst/>
              <a:ahLst/>
              <a:cxnLst/>
              <a:rect l="l" t="t" r="r" b="b"/>
              <a:pathLst>
                <a:path w="18777" h="18765" extrusionOk="0">
                  <a:moveTo>
                    <a:pt x="1" y="0"/>
                  </a:moveTo>
                  <a:cubicBezTo>
                    <a:pt x="1" y="10359"/>
                    <a:pt x="8407" y="18765"/>
                    <a:pt x="18777" y="18765"/>
                  </a:cubicBezTo>
                  <a:lnTo>
                    <a:pt x="18777" y="0"/>
                  </a:lnTo>
                  <a:close/>
                </a:path>
              </a:pathLst>
            </a:custGeom>
            <a:solidFill>
              <a:srgbClr val="46D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41;p32">
              <a:extLst>
                <a:ext uri="{FF2B5EF4-FFF2-40B4-BE49-F238E27FC236}">
                  <a16:creationId xmlns:a16="http://schemas.microsoft.com/office/drawing/2014/main" id="{18C63B6A-2F26-6E48-8839-17DC72B614FC}"/>
                </a:ext>
              </a:extLst>
            </p:cNvPr>
            <p:cNvSpPr/>
            <p:nvPr/>
          </p:nvSpPr>
          <p:spPr>
            <a:xfrm>
              <a:off x="7338550" y="1671175"/>
              <a:ext cx="806675" cy="806975"/>
            </a:xfrm>
            <a:custGeom>
              <a:avLst/>
              <a:gdLst/>
              <a:ahLst/>
              <a:cxnLst/>
              <a:rect l="l" t="t" r="r" b="b"/>
              <a:pathLst>
                <a:path w="32267" h="32279" extrusionOk="0">
                  <a:moveTo>
                    <a:pt x="16134" y="1"/>
                  </a:moveTo>
                  <a:cubicBezTo>
                    <a:pt x="7228" y="1"/>
                    <a:pt x="1" y="7228"/>
                    <a:pt x="1" y="16145"/>
                  </a:cubicBezTo>
                  <a:cubicBezTo>
                    <a:pt x="1" y="25051"/>
                    <a:pt x="7228" y="32278"/>
                    <a:pt x="16134" y="32278"/>
                  </a:cubicBezTo>
                  <a:cubicBezTo>
                    <a:pt x="25052" y="32278"/>
                    <a:pt x="32267" y="25051"/>
                    <a:pt x="32267" y="16145"/>
                  </a:cubicBezTo>
                  <a:cubicBezTo>
                    <a:pt x="32267" y="7228"/>
                    <a:pt x="25052" y="1"/>
                    <a:pt x="16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42;p32">
              <a:extLst>
                <a:ext uri="{FF2B5EF4-FFF2-40B4-BE49-F238E27FC236}">
                  <a16:creationId xmlns:a16="http://schemas.microsoft.com/office/drawing/2014/main" id="{45DCA038-B590-794A-B179-E6818D64C179}"/>
                </a:ext>
              </a:extLst>
            </p:cNvPr>
            <p:cNvSpPr/>
            <p:nvPr/>
          </p:nvSpPr>
          <p:spPr>
            <a:xfrm>
              <a:off x="7446600" y="1779525"/>
              <a:ext cx="590575" cy="590275"/>
            </a:xfrm>
            <a:custGeom>
              <a:avLst/>
              <a:gdLst/>
              <a:ahLst/>
              <a:cxnLst/>
              <a:rect l="l" t="t" r="r" b="b"/>
              <a:pathLst>
                <a:path w="23623" h="23611" extrusionOk="0">
                  <a:moveTo>
                    <a:pt x="11812" y="0"/>
                  </a:moveTo>
                  <a:cubicBezTo>
                    <a:pt x="5287" y="0"/>
                    <a:pt x="1" y="5287"/>
                    <a:pt x="1" y="11811"/>
                  </a:cubicBezTo>
                  <a:cubicBezTo>
                    <a:pt x="1" y="18324"/>
                    <a:pt x="5287" y="23610"/>
                    <a:pt x="11812" y="23610"/>
                  </a:cubicBezTo>
                  <a:cubicBezTo>
                    <a:pt x="18336" y="23610"/>
                    <a:pt x="23623" y="18324"/>
                    <a:pt x="23623" y="11811"/>
                  </a:cubicBezTo>
                  <a:cubicBezTo>
                    <a:pt x="23623" y="5287"/>
                    <a:pt x="18336" y="0"/>
                    <a:pt x="11812" y="0"/>
                  </a:cubicBezTo>
                  <a:close/>
                </a:path>
              </a:pathLst>
            </a:custGeom>
            <a:solidFill>
              <a:srgbClr val="46D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 dirty="0">
                  <a:solidFill>
                    <a:srgbClr val="0C83B0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NO</a:t>
              </a:r>
              <a:endParaRPr sz="4000" b="1" dirty="0">
                <a:solidFill>
                  <a:srgbClr val="0C83B0"/>
                </a:solidFill>
                <a:latin typeface="Ubuntu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E4B7CE2-B425-F648-9D85-0C6A2A868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311" y="1841557"/>
            <a:ext cx="3459540" cy="31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0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C48F400E-D767-3145-BC71-EC576D9941C7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B1AB281-BF92-6341-8C6F-A0F1BB5D481D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9446E1A-B1F8-9A41-AE4E-7ED02E51A14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B13B9AE5-9EBA-F040-9092-51ED4A795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E1778F45-35D9-9040-B6ED-D5C2F561F733}"/>
              </a:ext>
            </a:extLst>
          </p:cNvPr>
          <p:cNvSpPr txBox="1">
            <a:spLocks/>
          </p:cNvSpPr>
          <p:nvPr/>
        </p:nvSpPr>
        <p:spPr>
          <a:xfrm>
            <a:off x="214744" y="-264667"/>
            <a:ext cx="6791173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¿Cada cuánto debe reportar el DSPNE?</a:t>
            </a:r>
            <a:endParaRPr lang="es-MX" sz="2400" b="1" dirty="0">
              <a:solidFill>
                <a:schemeClr val="bg1"/>
              </a:solidFill>
              <a:latin typeface="Ubuntu Medium" panose="020B060403060203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8BB5DAD-806B-B04F-8208-700B4D776D7E}"/>
              </a:ext>
            </a:extLst>
          </p:cNvPr>
          <p:cNvGrpSpPr/>
          <p:nvPr/>
        </p:nvGrpSpPr>
        <p:grpSpPr>
          <a:xfrm>
            <a:off x="2646996" y="1423013"/>
            <a:ext cx="8336920" cy="5013041"/>
            <a:chOff x="460813" y="1096811"/>
            <a:chExt cx="5943945" cy="3574130"/>
          </a:xfrm>
        </p:grpSpPr>
        <p:sp>
          <p:nvSpPr>
            <p:cNvPr id="51" name="Google Shape;671;p30">
              <a:extLst>
                <a:ext uri="{FF2B5EF4-FFF2-40B4-BE49-F238E27FC236}">
                  <a16:creationId xmlns:a16="http://schemas.microsoft.com/office/drawing/2014/main" id="{5D711531-8EAC-D949-9575-811768E6613D}"/>
                </a:ext>
              </a:extLst>
            </p:cNvPr>
            <p:cNvSpPr/>
            <p:nvPr/>
          </p:nvSpPr>
          <p:spPr>
            <a:xfrm>
              <a:off x="2814460" y="3985141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43D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75;p30">
              <a:extLst>
                <a:ext uri="{FF2B5EF4-FFF2-40B4-BE49-F238E27FC236}">
                  <a16:creationId xmlns:a16="http://schemas.microsoft.com/office/drawing/2014/main" id="{E973E985-5994-A64D-B329-1CFD77AB453C}"/>
                </a:ext>
              </a:extLst>
            </p:cNvPr>
            <p:cNvSpPr/>
            <p:nvPr/>
          </p:nvSpPr>
          <p:spPr>
            <a:xfrm rot="-5400000">
              <a:off x="541905" y="2307866"/>
              <a:ext cx="1183940" cy="153601"/>
            </a:xfrm>
            <a:custGeom>
              <a:avLst/>
              <a:gdLst/>
              <a:ahLst/>
              <a:cxnLst/>
              <a:rect l="l" t="t" r="r" b="b"/>
              <a:pathLst>
                <a:path w="15610" h="2968" extrusionOk="0">
                  <a:moveTo>
                    <a:pt x="0" y="0"/>
                  </a:moveTo>
                  <a:lnTo>
                    <a:pt x="0" y="2967"/>
                  </a:lnTo>
                  <a:lnTo>
                    <a:pt x="15609" y="2967"/>
                  </a:lnTo>
                  <a:lnTo>
                    <a:pt x="15609" y="0"/>
                  </a:ln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76;p30">
              <a:extLst>
                <a:ext uri="{FF2B5EF4-FFF2-40B4-BE49-F238E27FC236}">
                  <a16:creationId xmlns:a16="http://schemas.microsoft.com/office/drawing/2014/main" id="{2F682AA7-844D-4340-B3CC-C48BEE78468A}"/>
                </a:ext>
              </a:extLst>
            </p:cNvPr>
            <p:cNvSpPr/>
            <p:nvPr/>
          </p:nvSpPr>
          <p:spPr>
            <a:xfrm rot="16200000">
              <a:off x="2563444" y="3323935"/>
              <a:ext cx="1187843" cy="153587"/>
            </a:xfrm>
            <a:custGeom>
              <a:avLst/>
              <a:gdLst/>
              <a:ahLst/>
              <a:cxnLst/>
              <a:rect l="l" t="t" r="r" b="b"/>
              <a:pathLst>
                <a:path w="15610" h="2968" extrusionOk="0">
                  <a:moveTo>
                    <a:pt x="0" y="1"/>
                  </a:moveTo>
                  <a:lnTo>
                    <a:pt x="0" y="2968"/>
                  </a:lnTo>
                  <a:lnTo>
                    <a:pt x="15609" y="2968"/>
                  </a:lnTo>
                  <a:lnTo>
                    <a:pt x="15609" y="1"/>
                  </a:lnTo>
                  <a:close/>
                </a:path>
              </a:pathLst>
            </a:custGeom>
            <a:solidFill>
              <a:srgbClr val="43D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82;p30">
              <a:extLst>
                <a:ext uri="{FF2B5EF4-FFF2-40B4-BE49-F238E27FC236}">
                  <a16:creationId xmlns:a16="http://schemas.microsoft.com/office/drawing/2014/main" id="{29A8D9D8-1716-BE42-BDED-4E9F12A756E9}"/>
                </a:ext>
              </a:extLst>
            </p:cNvPr>
            <p:cNvSpPr txBox="1"/>
            <p:nvPr/>
          </p:nvSpPr>
          <p:spPr>
            <a:xfrm>
              <a:off x="1216961" y="1961858"/>
              <a:ext cx="3412040" cy="583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Arial" panose="020B0604020202020204" pitchFamily="34" charset="0"/>
                </a:rPr>
                <a:t>De forma </a:t>
              </a:r>
              <a:r>
                <a:rPr lang="es-CO" b="1" dirty="0">
                  <a:solidFill>
                    <a:srgbClr val="262A45"/>
                  </a:solidFill>
                  <a:latin typeface="Ubuntu" panose="020B0504030602030204" pitchFamily="34" charset="0"/>
                  <a:cs typeface="Arial" panose="020B0604020202020204" pitchFamily="34" charset="0"/>
                </a:rPr>
                <a:t>mensual</a:t>
              </a:r>
              <a:r>
                <a:rPr lang="es-CO" dirty="0">
                  <a:solidFill>
                    <a:srgbClr val="262A45"/>
                  </a:solidFill>
                  <a:latin typeface="Ubuntu" panose="020B0504030602030204" pitchFamily="34" charset="0"/>
                  <a:cs typeface="Arial" panose="020B0604020202020204" pitchFamily="34" charset="0"/>
                </a:rPr>
                <a:t>, independientemente de la periodicidad con la cual el sujeto obligado realice los pagos de nómina.</a:t>
              </a:r>
            </a:p>
          </p:txBody>
        </p:sp>
        <p:sp>
          <p:nvSpPr>
            <p:cNvPr id="56" name="Google Shape;685;p30">
              <a:extLst>
                <a:ext uri="{FF2B5EF4-FFF2-40B4-BE49-F238E27FC236}">
                  <a16:creationId xmlns:a16="http://schemas.microsoft.com/office/drawing/2014/main" id="{78B30C5A-8D5E-954F-AD33-C6081BCA8FAD}"/>
                </a:ext>
              </a:extLst>
            </p:cNvPr>
            <p:cNvSpPr txBox="1"/>
            <p:nvPr/>
          </p:nvSpPr>
          <p:spPr>
            <a:xfrm>
              <a:off x="3263945" y="3140333"/>
              <a:ext cx="3140813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r>
                <a:rPr lang="es-MX" dirty="0">
                  <a:solidFill>
                    <a:srgbClr val="262A45"/>
                  </a:solidFill>
                  <a:latin typeface="Ubuntu" panose="020B0504030602030204" pitchFamily="34" charset="0"/>
                  <a:cs typeface="Arial" panose="020B0604020202020204" pitchFamily="34" charset="0"/>
                </a:rPr>
                <a:t>El sujeto obligado deberá </a:t>
              </a:r>
              <a:r>
                <a:rPr lang="es-MX" b="1" dirty="0">
                  <a:solidFill>
                    <a:srgbClr val="262A45"/>
                  </a:solidFill>
                  <a:latin typeface="Ubuntu" panose="020B0504030602030204" pitchFamily="34" charset="0"/>
                  <a:cs typeface="Arial" panose="020B0604020202020204" pitchFamily="34" charset="0"/>
                </a:rPr>
                <a:t>acumular la información</a:t>
              </a:r>
              <a:r>
                <a:rPr lang="es-MX" dirty="0">
                  <a:solidFill>
                    <a:srgbClr val="262A45"/>
                  </a:solidFill>
                  <a:latin typeface="Ubuntu" panose="020B0504030602030204" pitchFamily="34" charset="0"/>
                  <a:cs typeface="Arial" panose="020B0604020202020204" pitchFamily="34" charset="0"/>
                </a:rPr>
                <a:t> con los valores devengados, deducidos de nómina y el valor total de la diferencia.</a:t>
              </a:r>
            </a:p>
          </p:txBody>
        </p:sp>
        <p:sp>
          <p:nvSpPr>
            <p:cNvPr id="58" name="Google Shape;691;p30">
              <a:extLst>
                <a:ext uri="{FF2B5EF4-FFF2-40B4-BE49-F238E27FC236}">
                  <a16:creationId xmlns:a16="http://schemas.microsoft.com/office/drawing/2014/main" id="{4CFC56EF-9894-7D42-91F4-5508DB78164C}"/>
                </a:ext>
              </a:extLst>
            </p:cNvPr>
            <p:cNvSpPr/>
            <p:nvPr/>
          </p:nvSpPr>
          <p:spPr>
            <a:xfrm>
              <a:off x="790975" y="1096811"/>
              <a:ext cx="685800" cy="685800"/>
            </a:xfrm>
            <a:prstGeom prst="roundRect">
              <a:avLst>
                <a:gd name="adj" fmla="val 16667"/>
              </a:avLst>
            </a:pr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2;p30">
              <a:extLst>
                <a:ext uri="{FF2B5EF4-FFF2-40B4-BE49-F238E27FC236}">
                  <a16:creationId xmlns:a16="http://schemas.microsoft.com/office/drawing/2014/main" id="{B3C55FD8-5FE2-F541-9314-CB039D111A47}"/>
                </a:ext>
              </a:extLst>
            </p:cNvPr>
            <p:cNvSpPr/>
            <p:nvPr/>
          </p:nvSpPr>
          <p:spPr>
            <a:xfrm rot="-5400000">
              <a:off x="1386499" y="1881146"/>
              <a:ext cx="174493" cy="2025865"/>
            </a:xfrm>
            <a:custGeom>
              <a:avLst/>
              <a:gdLst/>
              <a:ahLst/>
              <a:cxnLst/>
              <a:rect l="l" t="t" r="r" b="b"/>
              <a:pathLst>
                <a:path w="3372" h="33275" extrusionOk="0">
                  <a:moveTo>
                    <a:pt x="1" y="0"/>
                  </a:moveTo>
                  <a:lnTo>
                    <a:pt x="1" y="33275"/>
                  </a:lnTo>
                  <a:lnTo>
                    <a:pt x="3372" y="33275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95;p30">
              <a:extLst>
                <a:ext uri="{FF2B5EF4-FFF2-40B4-BE49-F238E27FC236}">
                  <a16:creationId xmlns:a16="http://schemas.microsoft.com/office/drawing/2014/main" id="{D4BB2E09-3DE8-D749-B67A-981DF6E28D08}"/>
                </a:ext>
              </a:extLst>
            </p:cNvPr>
            <p:cNvSpPr/>
            <p:nvPr/>
          </p:nvSpPr>
          <p:spPr>
            <a:xfrm rot="16200000">
              <a:off x="3572993" y="1719966"/>
              <a:ext cx="174501" cy="2348217"/>
            </a:xfrm>
            <a:custGeom>
              <a:avLst/>
              <a:gdLst/>
              <a:ahLst/>
              <a:cxnLst/>
              <a:rect l="l" t="t" r="r" b="b"/>
              <a:pathLst>
                <a:path w="3372" h="33275" extrusionOk="0">
                  <a:moveTo>
                    <a:pt x="1" y="0"/>
                  </a:moveTo>
                  <a:lnTo>
                    <a:pt x="1" y="33275"/>
                  </a:lnTo>
                  <a:lnTo>
                    <a:pt x="3372" y="33275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43D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969;p36">
            <a:extLst>
              <a:ext uri="{FF2B5EF4-FFF2-40B4-BE49-F238E27FC236}">
                <a16:creationId xmlns:a16="http://schemas.microsoft.com/office/drawing/2014/main" id="{7209A4CB-7DF4-5C44-BA09-FA9F9B36AE03}"/>
              </a:ext>
            </a:extLst>
          </p:cNvPr>
          <p:cNvSpPr/>
          <p:nvPr/>
        </p:nvSpPr>
        <p:spPr>
          <a:xfrm>
            <a:off x="6133846" y="5653365"/>
            <a:ext cx="601913" cy="600312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24;p17">
            <a:extLst>
              <a:ext uri="{FF2B5EF4-FFF2-40B4-BE49-F238E27FC236}">
                <a16:creationId xmlns:a16="http://schemas.microsoft.com/office/drawing/2014/main" id="{1C2F11AD-21C9-8944-8291-4152B30277ED}"/>
              </a:ext>
            </a:extLst>
          </p:cNvPr>
          <p:cNvSpPr/>
          <p:nvPr/>
        </p:nvSpPr>
        <p:spPr>
          <a:xfrm>
            <a:off x="3319578" y="1612474"/>
            <a:ext cx="581503" cy="582973"/>
          </a:xfrm>
          <a:custGeom>
            <a:avLst/>
            <a:gdLst/>
            <a:ahLst/>
            <a:cxnLst/>
            <a:rect l="l" t="t" r="r" b="b"/>
            <a:pathLst>
              <a:path w="12666" h="12698" extrusionOk="0">
                <a:moveTo>
                  <a:pt x="11405" y="1608"/>
                </a:moveTo>
                <a:cubicBezTo>
                  <a:pt x="11657" y="1608"/>
                  <a:pt x="11847" y="1797"/>
                  <a:pt x="11847" y="2049"/>
                </a:cubicBezTo>
                <a:lnTo>
                  <a:pt x="11847" y="3277"/>
                </a:lnTo>
                <a:lnTo>
                  <a:pt x="820" y="3277"/>
                </a:lnTo>
                <a:lnTo>
                  <a:pt x="820" y="2049"/>
                </a:lnTo>
                <a:cubicBezTo>
                  <a:pt x="820" y="1797"/>
                  <a:pt x="1009" y="1608"/>
                  <a:pt x="1198" y="1608"/>
                </a:cubicBezTo>
                <a:lnTo>
                  <a:pt x="1639" y="1608"/>
                </a:lnTo>
                <a:lnTo>
                  <a:pt x="1639" y="2049"/>
                </a:lnTo>
                <a:cubicBezTo>
                  <a:pt x="1639" y="2301"/>
                  <a:pt x="1828" y="2458"/>
                  <a:pt x="2048" y="2458"/>
                </a:cubicBezTo>
                <a:cubicBezTo>
                  <a:pt x="2237" y="2458"/>
                  <a:pt x="2427" y="2238"/>
                  <a:pt x="2427" y="2049"/>
                </a:cubicBezTo>
                <a:lnTo>
                  <a:pt x="2427" y="1608"/>
                </a:lnTo>
                <a:lnTo>
                  <a:pt x="5892" y="1608"/>
                </a:lnTo>
                <a:lnTo>
                  <a:pt x="5892" y="2049"/>
                </a:lnTo>
                <a:cubicBezTo>
                  <a:pt x="5892" y="2301"/>
                  <a:pt x="6081" y="2458"/>
                  <a:pt x="6333" y="2458"/>
                </a:cubicBezTo>
                <a:cubicBezTo>
                  <a:pt x="6585" y="2458"/>
                  <a:pt x="6743" y="2238"/>
                  <a:pt x="6743" y="2049"/>
                </a:cubicBezTo>
                <a:lnTo>
                  <a:pt x="6743" y="1608"/>
                </a:lnTo>
                <a:lnTo>
                  <a:pt x="10208" y="1608"/>
                </a:lnTo>
                <a:lnTo>
                  <a:pt x="10208" y="2049"/>
                </a:lnTo>
                <a:cubicBezTo>
                  <a:pt x="10208" y="2301"/>
                  <a:pt x="10397" y="2458"/>
                  <a:pt x="10618" y="2458"/>
                </a:cubicBezTo>
                <a:cubicBezTo>
                  <a:pt x="10870" y="2458"/>
                  <a:pt x="11027" y="2238"/>
                  <a:pt x="11027" y="2049"/>
                </a:cubicBezTo>
                <a:lnTo>
                  <a:pt x="11027" y="1608"/>
                </a:lnTo>
                <a:close/>
                <a:moveTo>
                  <a:pt x="2868" y="4916"/>
                </a:moveTo>
                <a:cubicBezTo>
                  <a:pt x="3088" y="4916"/>
                  <a:pt x="3246" y="5136"/>
                  <a:pt x="3246" y="5357"/>
                </a:cubicBezTo>
                <a:cubicBezTo>
                  <a:pt x="3309" y="5546"/>
                  <a:pt x="3088" y="5766"/>
                  <a:pt x="2868" y="5766"/>
                </a:cubicBezTo>
                <a:lnTo>
                  <a:pt x="2048" y="5766"/>
                </a:lnTo>
                <a:cubicBezTo>
                  <a:pt x="1796" y="5766"/>
                  <a:pt x="1639" y="5546"/>
                  <a:pt x="1639" y="5357"/>
                </a:cubicBezTo>
                <a:cubicBezTo>
                  <a:pt x="1639" y="5136"/>
                  <a:pt x="1828" y="4916"/>
                  <a:pt x="2048" y="4916"/>
                </a:cubicBezTo>
                <a:close/>
                <a:moveTo>
                  <a:pt x="2868" y="6585"/>
                </a:moveTo>
                <a:cubicBezTo>
                  <a:pt x="3088" y="6585"/>
                  <a:pt x="3246" y="6774"/>
                  <a:pt x="3246" y="6963"/>
                </a:cubicBezTo>
                <a:cubicBezTo>
                  <a:pt x="3309" y="7215"/>
                  <a:pt x="3088" y="7404"/>
                  <a:pt x="2868" y="7404"/>
                </a:cubicBezTo>
                <a:lnTo>
                  <a:pt x="2048" y="7404"/>
                </a:lnTo>
                <a:cubicBezTo>
                  <a:pt x="1796" y="7404"/>
                  <a:pt x="1639" y="7215"/>
                  <a:pt x="1639" y="6963"/>
                </a:cubicBezTo>
                <a:cubicBezTo>
                  <a:pt x="1639" y="6743"/>
                  <a:pt x="1828" y="6585"/>
                  <a:pt x="2048" y="6585"/>
                </a:cubicBezTo>
                <a:close/>
                <a:moveTo>
                  <a:pt x="2868" y="8287"/>
                </a:moveTo>
                <a:cubicBezTo>
                  <a:pt x="3088" y="8287"/>
                  <a:pt x="3246" y="8476"/>
                  <a:pt x="3246" y="8665"/>
                </a:cubicBezTo>
                <a:cubicBezTo>
                  <a:pt x="3309" y="8854"/>
                  <a:pt x="3088" y="9074"/>
                  <a:pt x="2868" y="9074"/>
                </a:cubicBezTo>
                <a:lnTo>
                  <a:pt x="2048" y="9074"/>
                </a:lnTo>
                <a:cubicBezTo>
                  <a:pt x="1796" y="9074"/>
                  <a:pt x="1639" y="8854"/>
                  <a:pt x="1639" y="8665"/>
                </a:cubicBezTo>
                <a:cubicBezTo>
                  <a:pt x="1639" y="8413"/>
                  <a:pt x="1828" y="8287"/>
                  <a:pt x="2048" y="8287"/>
                </a:cubicBezTo>
                <a:close/>
                <a:moveTo>
                  <a:pt x="8538" y="5199"/>
                </a:moveTo>
                <a:cubicBezTo>
                  <a:pt x="10366" y="5199"/>
                  <a:pt x="11847" y="6711"/>
                  <a:pt x="11847" y="8507"/>
                </a:cubicBezTo>
                <a:cubicBezTo>
                  <a:pt x="11847" y="10334"/>
                  <a:pt x="10334" y="11815"/>
                  <a:pt x="8538" y="11815"/>
                </a:cubicBezTo>
                <a:cubicBezTo>
                  <a:pt x="6711" y="11815"/>
                  <a:pt x="5230" y="10334"/>
                  <a:pt x="5230" y="8507"/>
                </a:cubicBezTo>
                <a:cubicBezTo>
                  <a:pt x="5230" y="6711"/>
                  <a:pt x="6743" y="5199"/>
                  <a:pt x="8538" y="5199"/>
                </a:cubicBezTo>
                <a:close/>
                <a:moveTo>
                  <a:pt x="2048" y="1"/>
                </a:moveTo>
                <a:cubicBezTo>
                  <a:pt x="1828" y="1"/>
                  <a:pt x="1639" y="190"/>
                  <a:pt x="1639" y="410"/>
                </a:cubicBezTo>
                <a:lnTo>
                  <a:pt x="1639" y="788"/>
                </a:lnTo>
                <a:lnTo>
                  <a:pt x="1198" y="788"/>
                </a:lnTo>
                <a:cubicBezTo>
                  <a:pt x="536" y="788"/>
                  <a:pt x="1" y="1324"/>
                  <a:pt x="1" y="2049"/>
                </a:cubicBezTo>
                <a:lnTo>
                  <a:pt x="1" y="9767"/>
                </a:lnTo>
                <a:cubicBezTo>
                  <a:pt x="1" y="10429"/>
                  <a:pt x="536" y="11028"/>
                  <a:pt x="1198" y="11028"/>
                </a:cubicBezTo>
                <a:lnTo>
                  <a:pt x="5230" y="11028"/>
                </a:lnTo>
                <a:cubicBezTo>
                  <a:pt x="5987" y="12004"/>
                  <a:pt x="7184" y="12697"/>
                  <a:pt x="8538" y="12697"/>
                </a:cubicBezTo>
                <a:cubicBezTo>
                  <a:pt x="10807" y="12697"/>
                  <a:pt x="12666" y="10838"/>
                  <a:pt x="12666" y="8539"/>
                </a:cubicBezTo>
                <a:lnTo>
                  <a:pt x="12666" y="2080"/>
                </a:lnTo>
                <a:cubicBezTo>
                  <a:pt x="12666" y="1356"/>
                  <a:pt x="12130" y="788"/>
                  <a:pt x="11405" y="788"/>
                </a:cubicBezTo>
                <a:lnTo>
                  <a:pt x="11027" y="788"/>
                </a:lnTo>
                <a:lnTo>
                  <a:pt x="11027" y="410"/>
                </a:lnTo>
                <a:cubicBezTo>
                  <a:pt x="11027" y="158"/>
                  <a:pt x="10807" y="1"/>
                  <a:pt x="10618" y="1"/>
                </a:cubicBezTo>
                <a:cubicBezTo>
                  <a:pt x="10429" y="1"/>
                  <a:pt x="10177" y="190"/>
                  <a:pt x="10177" y="410"/>
                </a:cubicBezTo>
                <a:lnTo>
                  <a:pt x="10177" y="788"/>
                </a:lnTo>
                <a:lnTo>
                  <a:pt x="6711" y="788"/>
                </a:lnTo>
                <a:lnTo>
                  <a:pt x="6711" y="410"/>
                </a:lnTo>
                <a:cubicBezTo>
                  <a:pt x="6711" y="158"/>
                  <a:pt x="6522" y="1"/>
                  <a:pt x="6333" y="1"/>
                </a:cubicBezTo>
                <a:cubicBezTo>
                  <a:pt x="6144" y="1"/>
                  <a:pt x="5892" y="190"/>
                  <a:pt x="5892" y="410"/>
                </a:cubicBezTo>
                <a:lnTo>
                  <a:pt x="5892" y="788"/>
                </a:lnTo>
                <a:lnTo>
                  <a:pt x="2427" y="788"/>
                </a:lnTo>
                <a:lnTo>
                  <a:pt x="2427" y="410"/>
                </a:lnTo>
                <a:cubicBezTo>
                  <a:pt x="2427" y="158"/>
                  <a:pt x="2237" y="1"/>
                  <a:pt x="204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56;p18">
            <a:extLst>
              <a:ext uri="{FF2B5EF4-FFF2-40B4-BE49-F238E27FC236}">
                <a16:creationId xmlns:a16="http://schemas.microsoft.com/office/drawing/2014/main" id="{0D2665A6-EF69-9545-9BD2-60784D4831A6}"/>
              </a:ext>
            </a:extLst>
          </p:cNvPr>
          <p:cNvSpPr/>
          <p:nvPr/>
        </p:nvSpPr>
        <p:spPr>
          <a:xfrm>
            <a:off x="3649164" y="1879890"/>
            <a:ext cx="116796" cy="273526"/>
          </a:xfrm>
          <a:custGeom>
            <a:avLst/>
            <a:gdLst/>
            <a:ahLst/>
            <a:cxnLst/>
            <a:rect l="l" t="t" r="r" b="b"/>
            <a:pathLst>
              <a:path w="2489" h="5829" extrusionOk="0">
                <a:moveTo>
                  <a:pt x="1260" y="0"/>
                </a:moveTo>
                <a:cubicBezTo>
                  <a:pt x="1008" y="0"/>
                  <a:pt x="819" y="190"/>
                  <a:pt x="819" y="410"/>
                </a:cubicBezTo>
                <a:lnTo>
                  <a:pt x="819" y="662"/>
                </a:lnTo>
                <a:cubicBezTo>
                  <a:pt x="347" y="820"/>
                  <a:pt x="0" y="1292"/>
                  <a:pt x="0" y="1859"/>
                </a:cubicBezTo>
                <a:cubicBezTo>
                  <a:pt x="0" y="2521"/>
                  <a:pt x="536" y="2899"/>
                  <a:pt x="977" y="3245"/>
                </a:cubicBezTo>
                <a:cubicBezTo>
                  <a:pt x="1292" y="3466"/>
                  <a:pt x="1639" y="3687"/>
                  <a:pt x="1639" y="3939"/>
                </a:cubicBezTo>
                <a:cubicBezTo>
                  <a:pt x="1639" y="4191"/>
                  <a:pt x="1450" y="4380"/>
                  <a:pt x="1260" y="4380"/>
                </a:cubicBezTo>
                <a:cubicBezTo>
                  <a:pt x="1008" y="4380"/>
                  <a:pt x="819" y="4191"/>
                  <a:pt x="819" y="3939"/>
                </a:cubicBezTo>
                <a:cubicBezTo>
                  <a:pt x="819" y="3718"/>
                  <a:pt x="630" y="3498"/>
                  <a:pt x="441" y="3498"/>
                </a:cubicBezTo>
                <a:cubicBezTo>
                  <a:pt x="189" y="3498"/>
                  <a:pt x="0" y="3718"/>
                  <a:pt x="0" y="3939"/>
                </a:cubicBezTo>
                <a:cubicBezTo>
                  <a:pt x="0" y="4506"/>
                  <a:pt x="347" y="4915"/>
                  <a:pt x="819" y="5136"/>
                </a:cubicBezTo>
                <a:lnTo>
                  <a:pt x="819" y="5388"/>
                </a:lnTo>
                <a:cubicBezTo>
                  <a:pt x="819" y="5640"/>
                  <a:pt x="1008" y="5829"/>
                  <a:pt x="1260" y="5829"/>
                </a:cubicBezTo>
                <a:cubicBezTo>
                  <a:pt x="1481" y="5829"/>
                  <a:pt x="1639" y="5640"/>
                  <a:pt x="1639" y="5388"/>
                </a:cubicBezTo>
                <a:lnTo>
                  <a:pt x="1639" y="5136"/>
                </a:lnTo>
                <a:cubicBezTo>
                  <a:pt x="2111" y="4978"/>
                  <a:pt x="2489" y="4506"/>
                  <a:pt x="2489" y="3939"/>
                </a:cubicBezTo>
                <a:cubicBezTo>
                  <a:pt x="2489" y="3277"/>
                  <a:pt x="1922" y="2867"/>
                  <a:pt x="1481" y="2552"/>
                </a:cubicBezTo>
                <a:cubicBezTo>
                  <a:pt x="1166" y="2332"/>
                  <a:pt x="819" y="2080"/>
                  <a:pt x="819" y="1859"/>
                </a:cubicBezTo>
                <a:cubicBezTo>
                  <a:pt x="819" y="1607"/>
                  <a:pt x="1008" y="1418"/>
                  <a:pt x="1260" y="1418"/>
                </a:cubicBezTo>
                <a:cubicBezTo>
                  <a:pt x="1513" y="1418"/>
                  <a:pt x="1639" y="1607"/>
                  <a:pt x="1639" y="1859"/>
                </a:cubicBezTo>
                <a:cubicBezTo>
                  <a:pt x="1639" y="2080"/>
                  <a:pt x="1859" y="2269"/>
                  <a:pt x="2048" y="2269"/>
                </a:cubicBezTo>
                <a:cubicBezTo>
                  <a:pt x="2300" y="2269"/>
                  <a:pt x="2489" y="2080"/>
                  <a:pt x="2489" y="1859"/>
                </a:cubicBezTo>
                <a:cubicBezTo>
                  <a:pt x="2489" y="1292"/>
                  <a:pt x="2143" y="883"/>
                  <a:pt x="1639" y="662"/>
                </a:cubicBezTo>
                <a:lnTo>
                  <a:pt x="1639" y="410"/>
                </a:lnTo>
                <a:cubicBezTo>
                  <a:pt x="1639" y="158"/>
                  <a:pt x="1450" y="0"/>
                  <a:pt x="12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3F7078B-0C0A-3F48-9B3D-90AAB4FE289A}"/>
              </a:ext>
            </a:extLst>
          </p:cNvPr>
          <p:cNvSpPr txBox="1"/>
          <p:nvPr/>
        </p:nvSpPr>
        <p:spPr>
          <a:xfrm>
            <a:off x="5367914" y="3078649"/>
            <a:ext cx="5596186" cy="189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b="1" dirty="0">
              <a:solidFill>
                <a:srgbClr val="006990"/>
              </a:solidFill>
              <a:latin typeface="Ubuntu" panose="020B0504030602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s-ES" sz="2000" dirty="0">
                <a:solidFill>
                  <a:srgbClr val="006990"/>
                </a:solidFill>
                <a:latin typeface="Ubuntu" panose="020B0504030602030204" pitchFamily="34" charset="0"/>
              </a:rPr>
              <a:t>Las personas o empresas obligadas, son aquellas que requieran este documento como soporte de costos, deducciones y/o impuestos descontables, en su declaración de renta. 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80D3456-2644-6949-BEAB-7D50F283335F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18D3F83-2D94-4248-8467-3A340047901A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661B7C0-9282-C24E-9821-265A1576232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AC29804F-9096-F449-A332-6CEBB2D52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5193B52E-FDD2-DC48-9608-13A2053F1240}"/>
              </a:ext>
            </a:extLst>
          </p:cNvPr>
          <p:cNvSpPr txBox="1">
            <a:spLocks/>
          </p:cNvSpPr>
          <p:nvPr/>
        </p:nvSpPr>
        <p:spPr>
          <a:xfrm>
            <a:off x="214745" y="-264667"/>
            <a:ext cx="6389990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¿Quiénes deben generar el DSNE? </a:t>
            </a:r>
          </a:p>
        </p:txBody>
      </p:sp>
      <p:grpSp>
        <p:nvGrpSpPr>
          <p:cNvPr id="15" name="Google Shape;899;p33">
            <a:extLst>
              <a:ext uri="{FF2B5EF4-FFF2-40B4-BE49-F238E27FC236}">
                <a16:creationId xmlns:a16="http://schemas.microsoft.com/office/drawing/2014/main" id="{173E4BC0-76A6-6E4C-9645-3FCB8C717E20}"/>
              </a:ext>
            </a:extLst>
          </p:cNvPr>
          <p:cNvGrpSpPr/>
          <p:nvPr/>
        </p:nvGrpSpPr>
        <p:grpSpPr>
          <a:xfrm>
            <a:off x="4153315" y="2504094"/>
            <a:ext cx="6810785" cy="554700"/>
            <a:chOff x="2545977" y="1397609"/>
            <a:chExt cx="6553497" cy="554700"/>
          </a:xfrm>
        </p:grpSpPr>
        <p:sp>
          <p:nvSpPr>
            <p:cNvPr id="24" name="Google Shape;903;p33">
              <a:extLst>
                <a:ext uri="{FF2B5EF4-FFF2-40B4-BE49-F238E27FC236}">
                  <a16:creationId xmlns:a16="http://schemas.microsoft.com/office/drawing/2014/main" id="{4AE7D8D1-86FE-824F-91C4-0DDC4C89915B}"/>
                </a:ext>
              </a:extLst>
            </p:cNvPr>
            <p:cNvSpPr/>
            <p:nvPr/>
          </p:nvSpPr>
          <p:spPr>
            <a:xfrm>
              <a:off x="3387495" y="1625753"/>
              <a:ext cx="148895" cy="148895"/>
            </a:xfrm>
            <a:custGeom>
              <a:avLst/>
              <a:gdLst/>
              <a:ahLst/>
              <a:cxnLst/>
              <a:rect l="l" t="t" r="r" b="b"/>
              <a:pathLst>
                <a:path w="6871" h="6871" extrusionOk="0">
                  <a:moveTo>
                    <a:pt x="3430" y="0"/>
                  </a:moveTo>
                  <a:cubicBezTo>
                    <a:pt x="1537" y="0"/>
                    <a:pt x="1" y="1536"/>
                    <a:pt x="1" y="3441"/>
                  </a:cubicBezTo>
                  <a:cubicBezTo>
                    <a:pt x="1" y="5334"/>
                    <a:pt x="1537" y="6870"/>
                    <a:pt x="3430" y="6870"/>
                  </a:cubicBezTo>
                  <a:cubicBezTo>
                    <a:pt x="5335" y="6870"/>
                    <a:pt x="6871" y="5334"/>
                    <a:pt x="6871" y="3441"/>
                  </a:cubicBezTo>
                  <a:cubicBezTo>
                    <a:pt x="6871" y="1536"/>
                    <a:pt x="5335" y="0"/>
                    <a:pt x="3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04;p33">
              <a:extLst>
                <a:ext uri="{FF2B5EF4-FFF2-40B4-BE49-F238E27FC236}">
                  <a16:creationId xmlns:a16="http://schemas.microsoft.com/office/drawing/2014/main" id="{13562499-64E4-B846-A670-6AD86BADE41B}"/>
                </a:ext>
              </a:extLst>
            </p:cNvPr>
            <p:cNvSpPr/>
            <p:nvPr/>
          </p:nvSpPr>
          <p:spPr>
            <a:xfrm>
              <a:off x="3714693" y="1397609"/>
              <a:ext cx="5384781" cy="554700"/>
            </a:xfrm>
            <a:prstGeom prst="roundRect">
              <a:avLst>
                <a:gd name="adj" fmla="val 50000"/>
              </a:avLst>
            </a:pr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s-CO" sz="2400" b="1" dirty="0">
                  <a:ln w="0"/>
                  <a:solidFill>
                    <a:schemeClr val="bg1"/>
                  </a:solidFill>
                  <a:latin typeface="Ubuntu" panose="020B0504030602030204" pitchFamily="34" charset="0"/>
                </a:rPr>
                <a:t>Se denomina “El sujeto obligado”.</a:t>
              </a:r>
            </a:p>
          </p:txBody>
        </p:sp>
        <p:grpSp>
          <p:nvGrpSpPr>
            <p:cNvPr id="27" name="Google Shape;906;p33">
              <a:extLst>
                <a:ext uri="{FF2B5EF4-FFF2-40B4-BE49-F238E27FC236}">
                  <a16:creationId xmlns:a16="http://schemas.microsoft.com/office/drawing/2014/main" id="{BF8E9AB8-F4ED-4D43-9C50-960C12E5A271}"/>
                </a:ext>
              </a:extLst>
            </p:cNvPr>
            <p:cNvGrpSpPr/>
            <p:nvPr/>
          </p:nvGrpSpPr>
          <p:grpSpPr>
            <a:xfrm>
              <a:off x="2545977" y="1552267"/>
              <a:ext cx="119146" cy="30827"/>
              <a:chOff x="3841418" y="2948231"/>
              <a:chExt cx="92880" cy="24031"/>
            </a:xfrm>
          </p:grpSpPr>
          <p:sp>
            <p:nvSpPr>
              <p:cNvPr id="29" name="Google Shape;908;p33">
                <a:extLst>
                  <a:ext uri="{FF2B5EF4-FFF2-40B4-BE49-F238E27FC236}">
                    <a16:creationId xmlns:a16="http://schemas.microsoft.com/office/drawing/2014/main" id="{4C5D480B-2422-7D44-B500-2646D182986F}"/>
                  </a:ext>
                </a:extLst>
              </p:cNvPr>
              <p:cNvSpPr/>
              <p:nvPr/>
            </p:nvSpPr>
            <p:spPr>
              <a:xfrm>
                <a:off x="3913799" y="2948231"/>
                <a:ext cx="20499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470" extrusionOk="0">
                    <a:moveTo>
                      <a:pt x="184" y="0"/>
                    </a:moveTo>
                    <a:cubicBezTo>
                      <a:pt x="126" y="0"/>
                      <a:pt x="73" y="27"/>
                      <a:pt x="48" y="76"/>
                    </a:cubicBezTo>
                    <a:cubicBezTo>
                      <a:pt x="1" y="148"/>
                      <a:pt x="36" y="255"/>
                      <a:pt x="108" y="291"/>
                    </a:cubicBezTo>
                    <a:cubicBezTo>
                      <a:pt x="203" y="326"/>
                      <a:pt x="286" y="386"/>
                      <a:pt x="358" y="433"/>
                    </a:cubicBezTo>
                    <a:cubicBezTo>
                      <a:pt x="394" y="445"/>
                      <a:pt x="417" y="469"/>
                      <a:pt x="453" y="469"/>
                    </a:cubicBezTo>
                    <a:cubicBezTo>
                      <a:pt x="501" y="469"/>
                      <a:pt x="560" y="433"/>
                      <a:pt x="584" y="386"/>
                    </a:cubicBezTo>
                    <a:cubicBezTo>
                      <a:pt x="644" y="326"/>
                      <a:pt x="620" y="231"/>
                      <a:pt x="537" y="183"/>
                    </a:cubicBezTo>
                    <a:cubicBezTo>
                      <a:pt x="453" y="124"/>
                      <a:pt x="358" y="64"/>
                      <a:pt x="263" y="17"/>
                    </a:cubicBezTo>
                    <a:cubicBezTo>
                      <a:pt x="237" y="6"/>
                      <a:pt x="210" y="0"/>
                      <a:pt x="1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909;p33">
                <a:extLst>
                  <a:ext uri="{FF2B5EF4-FFF2-40B4-BE49-F238E27FC236}">
                    <a16:creationId xmlns:a16="http://schemas.microsoft.com/office/drawing/2014/main" id="{E6B030A4-A660-A747-A291-2B9D16C3BC51}"/>
                  </a:ext>
                </a:extLst>
              </p:cNvPr>
              <p:cNvSpPr/>
              <p:nvPr/>
            </p:nvSpPr>
            <p:spPr>
              <a:xfrm>
                <a:off x="3841418" y="2956315"/>
                <a:ext cx="10631" cy="1594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01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334"/>
                    </a:lnTo>
                    <a:cubicBezTo>
                      <a:pt x="1" y="418"/>
                      <a:pt x="72" y="501"/>
                      <a:pt x="167" y="501"/>
                    </a:cubicBezTo>
                    <a:cubicBezTo>
                      <a:pt x="251" y="501"/>
                      <a:pt x="334" y="418"/>
                      <a:pt x="334" y="334"/>
                    </a:cubicBezTo>
                    <a:lnTo>
                      <a:pt x="334" y="167"/>
                    </a:lnTo>
                    <a:cubicBezTo>
                      <a:pt x="334" y="72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CB7DCC0-B3CA-8C40-99D5-2102C7178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83" y="1750686"/>
            <a:ext cx="3754496" cy="3375891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B02A396E-8AE2-FF4E-957C-C62E733FBFAA}"/>
              </a:ext>
            </a:extLst>
          </p:cNvPr>
          <p:cNvGrpSpPr/>
          <p:nvPr/>
        </p:nvGrpSpPr>
        <p:grpSpPr>
          <a:xfrm>
            <a:off x="5105241" y="2194869"/>
            <a:ext cx="737883" cy="1284677"/>
            <a:chOff x="5105241" y="2194869"/>
            <a:chExt cx="737883" cy="1284677"/>
          </a:xfrm>
        </p:grpSpPr>
        <p:sp>
          <p:nvSpPr>
            <p:cNvPr id="32" name="Google Shape;165;p17">
              <a:extLst>
                <a:ext uri="{FF2B5EF4-FFF2-40B4-BE49-F238E27FC236}">
                  <a16:creationId xmlns:a16="http://schemas.microsoft.com/office/drawing/2014/main" id="{48037C52-7C42-794B-BE51-9162E04DA9C6}"/>
                </a:ext>
              </a:extLst>
            </p:cNvPr>
            <p:cNvSpPr/>
            <p:nvPr/>
          </p:nvSpPr>
          <p:spPr>
            <a:xfrm rot="16200000">
              <a:off x="4812154" y="2487956"/>
              <a:ext cx="1173150" cy="586976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solidFill>
              <a:srgbClr val="46D48B"/>
            </a:solidFill>
            <a:ln w="57150" cap="rnd" cmpd="sng">
              <a:solidFill>
                <a:srgbClr val="46D48B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6;p17">
              <a:extLst>
                <a:ext uri="{FF2B5EF4-FFF2-40B4-BE49-F238E27FC236}">
                  <a16:creationId xmlns:a16="http://schemas.microsoft.com/office/drawing/2014/main" id="{66F1A3D7-75D4-6C47-9C86-3C225C424188}"/>
                </a:ext>
              </a:extLst>
            </p:cNvPr>
            <p:cNvSpPr/>
            <p:nvPr/>
          </p:nvSpPr>
          <p:spPr>
            <a:xfrm rot="5400000">
              <a:off x="5635199" y="3271621"/>
              <a:ext cx="223055" cy="192795"/>
            </a:xfrm>
            <a:prstGeom prst="triangle">
              <a:avLst>
                <a:gd name="adj" fmla="val 50000"/>
              </a:avLst>
            </a:prstGeom>
            <a:solidFill>
              <a:srgbClr val="46D48B"/>
            </a:solidFill>
            <a:ln>
              <a:solidFill>
                <a:srgbClr val="46D48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129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-3807" y="-28672"/>
            <a:ext cx="4751664" cy="6858000"/>
          </a:xfrm>
          <a:prstGeom prst="rect">
            <a:avLst/>
          </a:prstGeom>
          <a:noFill/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0EF2725A-17F0-BE41-B653-81EB5B780A02}"/>
              </a:ext>
            </a:extLst>
          </p:cNvPr>
          <p:cNvGrpSpPr/>
          <p:nvPr/>
        </p:nvGrpSpPr>
        <p:grpSpPr>
          <a:xfrm>
            <a:off x="-13447" y="-9524"/>
            <a:ext cx="12205447" cy="1226291"/>
            <a:chOff x="-4635" y="-5972"/>
            <a:chExt cx="12196635" cy="1226291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2980E02-E0A8-514B-8856-C05DABFA5CC0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929B7DDC-CE65-0A45-87FD-9C97EB1D2733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2612287D-C861-6044-AB83-FE2DA5E65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0825"/>
            <a:ext cx="3742785" cy="396294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BB6C4714-EEC1-1F43-9EC0-661E8A70B4F9}"/>
              </a:ext>
            </a:extLst>
          </p:cNvPr>
          <p:cNvSpPr txBox="1">
            <a:spLocks/>
          </p:cNvSpPr>
          <p:nvPr/>
        </p:nvSpPr>
        <p:spPr>
          <a:xfrm>
            <a:off x="214745" y="-280709"/>
            <a:ext cx="6389990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Anexo Técnico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D9C023-F16A-0A44-B077-AE7763B9C47A}"/>
              </a:ext>
            </a:extLst>
          </p:cNvPr>
          <p:cNvSpPr txBox="1"/>
          <p:nvPr/>
        </p:nvSpPr>
        <p:spPr>
          <a:xfrm>
            <a:off x="1851874" y="5064481"/>
            <a:ext cx="2465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Ubuntu" panose="020B0504030602030204" pitchFamily="34" charset="0"/>
              </a:rPr>
              <a:t>Campos </a:t>
            </a:r>
          </a:p>
          <a:p>
            <a:r>
              <a:rPr lang="es-ES" sz="2400" b="1" dirty="0">
                <a:solidFill>
                  <a:schemeClr val="bg1"/>
                </a:solidFill>
                <a:latin typeface="Ubuntu" panose="020B0504030602030204" pitchFamily="34" charset="0"/>
              </a:rPr>
              <a:t>Obligatorios </a:t>
            </a:r>
            <a:endParaRPr lang="es-CO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  <a:p>
            <a:endParaRPr lang="es-CO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5FA067-87BF-B44C-8655-6AB41B4DAFBA}"/>
              </a:ext>
            </a:extLst>
          </p:cNvPr>
          <p:cNvSpPr/>
          <p:nvPr/>
        </p:nvSpPr>
        <p:spPr>
          <a:xfrm>
            <a:off x="4178242" y="3952866"/>
            <a:ext cx="1765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solidFill>
                  <a:schemeClr val="bg1"/>
                </a:solidFill>
                <a:latin typeface="Ubuntu" panose="020B0504030602030204" pitchFamily="34" charset="0"/>
              </a:rPr>
              <a:t>Campos 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  <a:latin typeface="Ubuntu" panose="020B0504030602030204" pitchFamily="34" charset="0"/>
              </a:rPr>
              <a:t>opcionales</a:t>
            </a:r>
            <a:endParaRPr lang="es-CO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B3814D7-95E3-6549-A4A3-3E4EFF8942F6}"/>
              </a:ext>
            </a:extLst>
          </p:cNvPr>
          <p:cNvSpPr/>
          <p:nvPr/>
        </p:nvSpPr>
        <p:spPr>
          <a:xfrm>
            <a:off x="8933621" y="1887079"/>
            <a:ext cx="1699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400" b="1" dirty="0">
                <a:solidFill>
                  <a:schemeClr val="bg1"/>
                </a:solidFill>
                <a:latin typeface="Ubuntu" panose="020B0504030602030204" pitchFamily="34" charset="0"/>
              </a:rPr>
              <a:t>Otros </a:t>
            </a:r>
          </a:p>
          <a:p>
            <a:pPr lvl="0"/>
            <a:r>
              <a:rPr lang="es-ES" sz="2400" b="1" dirty="0">
                <a:solidFill>
                  <a:schemeClr val="bg1"/>
                </a:solidFill>
                <a:latin typeface="Ubuntu" panose="020B0504030602030204" pitchFamily="34" charset="0"/>
              </a:rPr>
              <a:t>conceptos</a:t>
            </a:r>
            <a:endParaRPr lang="es-CO" sz="24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grpSp>
        <p:nvGrpSpPr>
          <p:cNvPr id="29" name="Google Shape;153;p17">
            <a:extLst>
              <a:ext uri="{FF2B5EF4-FFF2-40B4-BE49-F238E27FC236}">
                <a16:creationId xmlns:a16="http://schemas.microsoft.com/office/drawing/2014/main" id="{7EF3248F-CFE5-1E47-B530-97F10E4E36EB}"/>
              </a:ext>
            </a:extLst>
          </p:cNvPr>
          <p:cNvGrpSpPr/>
          <p:nvPr/>
        </p:nvGrpSpPr>
        <p:grpSpPr>
          <a:xfrm>
            <a:off x="3137218" y="1466376"/>
            <a:ext cx="3797597" cy="1546778"/>
            <a:chOff x="1258163" y="1712947"/>
            <a:chExt cx="2635535" cy="1073465"/>
          </a:xfrm>
        </p:grpSpPr>
        <p:sp>
          <p:nvSpPr>
            <p:cNvPr id="30" name="Google Shape;154;p17">
              <a:extLst>
                <a:ext uri="{FF2B5EF4-FFF2-40B4-BE49-F238E27FC236}">
                  <a16:creationId xmlns:a16="http://schemas.microsoft.com/office/drawing/2014/main" id="{8CA385C2-6B40-5146-82DD-A98BA0747145}"/>
                </a:ext>
              </a:extLst>
            </p:cNvPr>
            <p:cNvSpPr/>
            <p:nvPr/>
          </p:nvSpPr>
          <p:spPr>
            <a:xfrm rot="-5400000">
              <a:off x="2103263" y="973353"/>
              <a:ext cx="785100" cy="2475300"/>
            </a:xfrm>
            <a:prstGeom prst="roundRect">
              <a:avLst>
                <a:gd name="adj" fmla="val 50000"/>
              </a:avLst>
            </a:prstGeom>
            <a:solidFill>
              <a:srgbClr val="0069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5;p17">
              <a:extLst>
                <a:ext uri="{FF2B5EF4-FFF2-40B4-BE49-F238E27FC236}">
                  <a16:creationId xmlns:a16="http://schemas.microsoft.com/office/drawing/2014/main" id="{08C03269-C13D-6C42-A877-5709FD3D0D31}"/>
                </a:ext>
              </a:extLst>
            </p:cNvPr>
            <p:cNvSpPr txBox="1"/>
            <p:nvPr/>
          </p:nvSpPr>
          <p:spPr>
            <a:xfrm>
              <a:off x="1696677" y="1871448"/>
              <a:ext cx="16851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2400" dirty="0">
                  <a:solidFill>
                    <a:schemeClr val="bg1"/>
                  </a:solidFill>
                  <a:latin typeface="Ubuntu" panose="020B0504030602030204" pitchFamily="34" charset="0"/>
                </a:rPr>
                <a:t>Campos Obligatorios </a:t>
              </a:r>
              <a:endParaRPr lang="es-CO" sz="2400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33" name="Google Shape;157;p17">
              <a:extLst>
                <a:ext uri="{FF2B5EF4-FFF2-40B4-BE49-F238E27FC236}">
                  <a16:creationId xmlns:a16="http://schemas.microsoft.com/office/drawing/2014/main" id="{5F586152-0C77-BA4A-8E25-4047A5814F93}"/>
                </a:ext>
              </a:extLst>
            </p:cNvPr>
            <p:cNvGrpSpPr/>
            <p:nvPr/>
          </p:nvGrpSpPr>
          <p:grpSpPr>
            <a:xfrm>
              <a:off x="3262250" y="1712947"/>
              <a:ext cx="631448" cy="1073465"/>
              <a:chOff x="3262250" y="1712947"/>
              <a:chExt cx="631448" cy="1073465"/>
            </a:xfrm>
          </p:grpSpPr>
          <p:sp>
            <p:nvSpPr>
              <p:cNvPr id="34" name="Google Shape;158;p17">
                <a:extLst>
                  <a:ext uri="{FF2B5EF4-FFF2-40B4-BE49-F238E27FC236}">
                    <a16:creationId xmlns:a16="http://schemas.microsoft.com/office/drawing/2014/main" id="{C8468113-5C2C-B24C-B8C1-590E1EB23ECB}"/>
                  </a:ext>
                </a:extLst>
              </p:cNvPr>
              <p:cNvSpPr/>
              <p:nvPr/>
            </p:nvSpPr>
            <p:spPr>
              <a:xfrm rot="-5400000">
                <a:off x="3146823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solidFill>
                <a:srgbClr val="F3F3F3"/>
              </a:solidFill>
              <a:ln w="28575" cap="rnd" cmpd="sng">
                <a:solidFill>
                  <a:srgbClr val="46D48B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59;p17">
                <a:extLst>
                  <a:ext uri="{FF2B5EF4-FFF2-40B4-BE49-F238E27FC236}">
                    <a16:creationId xmlns:a16="http://schemas.microsoft.com/office/drawing/2014/main" id="{6320AE67-3230-E149-B905-28CC9964FE3C}"/>
                  </a:ext>
                </a:extLst>
              </p:cNvPr>
              <p:cNvSpPr/>
              <p:nvPr/>
            </p:nvSpPr>
            <p:spPr>
              <a:xfrm rot="-5400000">
                <a:off x="3251750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rgbClr val="46D48B"/>
              </a:solidFill>
              <a:ln>
                <a:solidFill>
                  <a:srgbClr val="46D48B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60;p17">
            <a:extLst>
              <a:ext uri="{FF2B5EF4-FFF2-40B4-BE49-F238E27FC236}">
                <a16:creationId xmlns:a16="http://schemas.microsoft.com/office/drawing/2014/main" id="{28C1830E-09C9-0946-90C4-70B29E2031FD}"/>
              </a:ext>
            </a:extLst>
          </p:cNvPr>
          <p:cNvGrpSpPr/>
          <p:nvPr/>
        </p:nvGrpSpPr>
        <p:grpSpPr>
          <a:xfrm>
            <a:off x="3533192" y="3834501"/>
            <a:ext cx="3910952" cy="1492380"/>
            <a:chOff x="1865083" y="3586092"/>
            <a:chExt cx="2714203" cy="1035712"/>
          </a:xfrm>
          <a:solidFill>
            <a:srgbClr val="006990"/>
          </a:solidFill>
        </p:grpSpPr>
        <p:sp>
          <p:nvSpPr>
            <p:cNvPr id="37" name="Google Shape;161;p17">
              <a:extLst>
                <a:ext uri="{FF2B5EF4-FFF2-40B4-BE49-F238E27FC236}">
                  <a16:creationId xmlns:a16="http://schemas.microsoft.com/office/drawing/2014/main" id="{87B4EA6E-E123-1241-A0AC-D3857B772A9B}"/>
                </a:ext>
              </a:extLst>
            </p:cNvPr>
            <p:cNvSpPr/>
            <p:nvPr/>
          </p:nvSpPr>
          <p:spPr>
            <a:xfrm rot="16200000">
              <a:off x="2949086" y="2870855"/>
              <a:ext cx="785100" cy="2475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2;p17">
              <a:extLst>
                <a:ext uri="{FF2B5EF4-FFF2-40B4-BE49-F238E27FC236}">
                  <a16:creationId xmlns:a16="http://schemas.microsoft.com/office/drawing/2014/main" id="{92E72940-32D7-9046-9E60-D5BB9619CAD4}"/>
                </a:ext>
              </a:extLst>
            </p:cNvPr>
            <p:cNvSpPr txBox="1"/>
            <p:nvPr/>
          </p:nvSpPr>
          <p:spPr>
            <a:xfrm>
              <a:off x="2348305" y="3823267"/>
              <a:ext cx="1685100" cy="535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2400" dirty="0">
                  <a:solidFill>
                    <a:schemeClr val="bg1"/>
                  </a:solidFill>
                  <a:latin typeface="Ubuntu" panose="020B0504030602030204" pitchFamily="34" charset="0"/>
                </a:rPr>
                <a:t>Otros conceptos</a:t>
              </a:r>
              <a:endParaRPr lang="es-CO" sz="2400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40" name="Google Shape;164;p17">
              <a:extLst>
                <a:ext uri="{FF2B5EF4-FFF2-40B4-BE49-F238E27FC236}">
                  <a16:creationId xmlns:a16="http://schemas.microsoft.com/office/drawing/2014/main" id="{93636B7C-E935-6545-9971-59406D8085D2}"/>
                </a:ext>
              </a:extLst>
            </p:cNvPr>
            <p:cNvGrpSpPr/>
            <p:nvPr/>
          </p:nvGrpSpPr>
          <p:grpSpPr>
            <a:xfrm>
              <a:off x="1865083" y="3586092"/>
              <a:ext cx="655254" cy="1035712"/>
              <a:chOff x="1865083" y="3586092"/>
              <a:chExt cx="655254" cy="1035712"/>
            </a:xfrm>
            <a:grpFill/>
          </p:grpSpPr>
          <p:sp>
            <p:nvSpPr>
              <p:cNvPr id="41" name="Google Shape;165;p17">
                <a:extLst>
                  <a:ext uri="{FF2B5EF4-FFF2-40B4-BE49-F238E27FC236}">
                    <a16:creationId xmlns:a16="http://schemas.microsoft.com/office/drawing/2014/main" id="{4D7AE1D5-DB4B-F848-BCBE-6A0E2C526E17}"/>
                  </a:ext>
                </a:extLst>
              </p:cNvPr>
              <p:cNvSpPr/>
              <p:nvPr/>
            </p:nvSpPr>
            <p:spPr>
              <a:xfrm rot="16200000">
                <a:off x="1616231" y="3834944"/>
                <a:ext cx="996089" cy="498385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solidFill>
                <a:srgbClr val="46D48B"/>
              </a:solidFill>
              <a:ln w="28575" cap="rnd" cmpd="sng">
                <a:solidFill>
                  <a:srgbClr val="46D48B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66;p17">
                <a:extLst>
                  <a:ext uri="{FF2B5EF4-FFF2-40B4-BE49-F238E27FC236}">
                    <a16:creationId xmlns:a16="http://schemas.microsoft.com/office/drawing/2014/main" id="{625F45E9-C351-AA4F-8386-20ED7CA126F4}"/>
                  </a:ext>
                </a:extLst>
              </p:cNvPr>
              <p:cNvSpPr/>
              <p:nvPr/>
            </p:nvSpPr>
            <p:spPr>
              <a:xfrm rot="5400000">
                <a:off x="2376037" y="4477504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rgbClr val="46D48B"/>
              </a:solidFill>
              <a:ln>
                <a:solidFill>
                  <a:srgbClr val="46D48B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" name="Google Shape;167;p17">
            <a:extLst>
              <a:ext uri="{FF2B5EF4-FFF2-40B4-BE49-F238E27FC236}">
                <a16:creationId xmlns:a16="http://schemas.microsoft.com/office/drawing/2014/main" id="{7372EEAB-4BF4-3140-BB7C-CAACCB204BA4}"/>
              </a:ext>
            </a:extLst>
          </p:cNvPr>
          <p:cNvGrpSpPr/>
          <p:nvPr/>
        </p:nvGrpSpPr>
        <p:grpSpPr>
          <a:xfrm>
            <a:off x="7103545" y="2336727"/>
            <a:ext cx="3786327" cy="1546754"/>
            <a:chOff x="5410525" y="2708964"/>
            <a:chExt cx="2627713" cy="1073448"/>
          </a:xfrm>
          <a:solidFill>
            <a:srgbClr val="006990"/>
          </a:solidFill>
        </p:grpSpPr>
        <p:sp>
          <p:nvSpPr>
            <p:cNvPr id="44" name="Google Shape;168;p17">
              <a:extLst>
                <a:ext uri="{FF2B5EF4-FFF2-40B4-BE49-F238E27FC236}">
                  <a16:creationId xmlns:a16="http://schemas.microsoft.com/office/drawing/2014/main" id="{247B8FCE-EAE3-6246-A0E7-2FDAE95D6299}"/>
                </a:ext>
              </a:extLst>
            </p:cNvPr>
            <p:cNvSpPr/>
            <p:nvPr/>
          </p:nvSpPr>
          <p:spPr>
            <a:xfrm rot="-5400000">
              <a:off x="6408038" y="1969366"/>
              <a:ext cx="785100" cy="2475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9;p17">
              <a:extLst>
                <a:ext uri="{FF2B5EF4-FFF2-40B4-BE49-F238E27FC236}">
                  <a16:creationId xmlns:a16="http://schemas.microsoft.com/office/drawing/2014/main" id="{366A0EC5-262D-C843-8B35-155076A47411}"/>
                </a:ext>
              </a:extLst>
            </p:cNvPr>
            <p:cNvSpPr txBox="1"/>
            <p:nvPr/>
          </p:nvSpPr>
          <p:spPr>
            <a:xfrm>
              <a:off x="5787772" y="2936153"/>
              <a:ext cx="1685100" cy="535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s-ES" sz="2400" dirty="0">
                  <a:solidFill>
                    <a:schemeClr val="bg1"/>
                  </a:solidFill>
                  <a:latin typeface="Ubuntu" panose="020B0504030602030204" pitchFamily="34" charset="0"/>
                </a:rPr>
                <a:t>Campos opcionales</a:t>
              </a:r>
              <a:endParaRPr lang="es-CO" sz="2400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  <p:grpSp>
          <p:nvGrpSpPr>
            <p:cNvPr id="47" name="Google Shape;171;p17">
              <a:extLst>
                <a:ext uri="{FF2B5EF4-FFF2-40B4-BE49-F238E27FC236}">
                  <a16:creationId xmlns:a16="http://schemas.microsoft.com/office/drawing/2014/main" id="{F97052CD-8F7C-8E49-87BF-29994433ECD0}"/>
                </a:ext>
              </a:extLst>
            </p:cNvPr>
            <p:cNvGrpSpPr/>
            <p:nvPr/>
          </p:nvGrpSpPr>
          <p:grpSpPr>
            <a:xfrm>
              <a:off x="5410525" y="2708964"/>
              <a:ext cx="632175" cy="1073448"/>
              <a:chOff x="5410525" y="2708964"/>
              <a:chExt cx="632175" cy="1073448"/>
            </a:xfrm>
            <a:grpFill/>
          </p:grpSpPr>
          <p:sp>
            <p:nvSpPr>
              <p:cNvPr id="48" name="Google Shape;172;p17">
                <a:extLst>
                  <a:ext uri="{FF2B5EF4-FFF2-40B4-BE49-F238E27FC236}">
                    <a16:creationId xmlns:a16="http://schemas.microsoft.com/office/drawing/2014/main" id="{41B606F7-B291-6843-B7D3-E135A2A0CA3E}"/>
                  </a:ext>
                </a:extLst>
              </p:cNvPr>
              <p:cNvSpPr/>
              <p:nvPr/>
            </p:nvSpPr>
            <p:spPr>
              <a:xfrm rot="-5400000">
                <a:off x="5161673" y="2957816"/>
                <a:ext cx="996089" cy="498385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grpFill/>
              <a:ln w="28575" cap="rnd" cmpd="sng">
                <a:solidFill>
                  <a:srgbClr val="46D48B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73;p17">
                <a:extLst>
                  <a:ext uri="{FF2B5EF4-FFF2-40B4-BE49-F238E27FC236}">
                    <a16:creationId xmlns:a16="http://schemas.microsoft.com/office/drawing/2014/main" id="{A64BDC5E-3772-7E40-A1AE-46659BAB00A4}"/>
                  </a:ext>
                </a:extLst>
              </p:cNvPr>
              <p:cNvSpPr/>
              <p:nvPr/>
            </p:nvSpPr>
            <p:spPr>
              <a:xfrm rot="5400000">
                <a:off x="5898400" y="3638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rgbClr val="46D4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1" name="Google Shape;174;p17">
            <a:extLst>
              <a:ext uri="{FF2B5EF4-FFF2-40B4-BE49-F238E27FC236}">
                <a16:creationId xmlns:a16="http://schemas.microsoft.com/office/drawing/2014/main" id="{4DD13F4C-6A4E-D241-824A-B34C23EC5C46}"/>
              </a:ext>
            </a:extLst>
          </p:cNvPr>
          <p:cNvGrpSpPr/>
          <p:nvPr/>
        </p:nvGrpSpPr>
        <p:grpSpPr>
          <a:xfrm>
            <a:off x="7092275" y="5443481"/>
            <a:ext cx="3797597" cy="1546778"/>
            <a:chOff x="4097488" y="1712947"/>
            <a:chExt cx="2635535" cy="1073465"/>
          </a:xfrm>
          <a:solidFill>
            <a:srgbClr val="006990"/>
          </a:solidFill>
        </p:grpSpPr>
        <p:sp>
          <p:nvSpPr>
            <p:cNvPr id="52" name="Google Shape;175;p17">
              <a:extLst>
                <a:ext uri="{FF2B5EF4-FFF2-40B4-BE49-F238E27FC236}">
                  <a16:creationId xmlns:a16="http://schemas.microsoft.com/office/drawing/2014/main" id="{33131A4C-4730-F548-B71B-07C99A57DDF0}"/>
                </a:ext>
              </a:extLst>
            </p:cNvPr>
            <p:cNvSpPr/>
            <p:nvPr/>
          </p:nvSpPr>
          <p:spPr>
            <a:xfrm rot="-5400000">
              <a:off x="4942588" y="973353"/>
              <a:ext cx="785100" cy="24753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" name="Google Shape;178;p17">
              <a:extLst>
                <a:ext uri="{FF2B5EF4-FFF2-40B4-BE49-F238E27FC236}">
                  <a16:creationId xmlns:a16="http://schemas.microsoft.com/office/drawing/2014/main" id="{79631F18-40A6-9B48-89B3-FFE09AB3AB15}"/>
                </a:ext>
              </a:extLst>
            </p:cNvPr>
            <p:cNvGrpSpPr/>
            <p:nvPr/>
          </p:nvGrpSpPr>
          <p:grpSpPr>
            <a:xfrm>
              <a:off x="6101575" y="1712947"/>
              <a:ext cx="631448" cy="1073465"/>
              <a:chOff x="6101575" y="1712947"/>
              <a:chExt cx="631448" cy="1073465"/>
            </a:xfrm>
            <a:grpFill/>
          </p:grpSpPr>
          <p:sp>
            <p:nvSpPr>
              <p:cNvPr id="56" name="Google Shape;179;p17">
                <a:extLst>
                  <a:ext uri="{FF2B5EF4-FFF2-40B4-BE49-F238E27FC236}">
                    <a16:creationId xmlns:a16="http://schemas.microsoft.com/office/drawing/2014/main" id="{D3E07689-6F5F-7443-9A22-A5A4A900428D}"/>
                  </a:ext>
                </a:extLst>
              </p:cNvPr>
              <p:cNvSpPr/>
              <p:nvPr/>
            </p:nvSpPr>
            <p:spPr>
              <a:xfrm rot="-5400000">
                <a:off x="5986148" y="1962184"/>
                <a:ext cx="996112" cy="497639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grpFill/>
              <a:ln w="28575" cap="rnd" cmpd="sng">
                <a:solidFill>
                  <a:srgbClr val="46D48B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0;p17">
                <a:extLst>
                  <a:ext uri="{FF2B5EF4-FFF2-40B4-BE49-F238E27FC236}">
                    <a16:creationId xmlns:a16="http://schemas.microsoft.com/office/drawing/2014/main" id="{5B765616-012A-9B4F-8BB9-42A35371099C}"/>
                  </a:ext>
                </a:extLst>
              </p:cNvPr>
              <p:cNvSpPr/>
              <p:nvPr/>
            </p:nvSpPr>
            <p:spPr>
              <a:xfrm rot="-5400000">
                <a:off x="6091075" y="2642113"/>
                <a:ext cx="154800" cy="133800"/>
              </a:xfrm>
              <a:prstGeom prst="triangle">
                <a:avLst>
                  <a:gd name="adj" fmla="val 50000"/>
                </a:avLst>
              </a:prstGeom>
              <a:solidFill>
                <a:srgbClr val="46D4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21D4295B-576C-BA47-AB53-389175AB1C77}"/>
              </a:ext>
            </a:extLst>
          </p:cNvPr>
          <p:cNvSpPr/>
          <p:nvPr/>
        </p:nvSpPr>
        <p:spPr>
          <a:xfrm>
            <a:off x="7622800" y="5706826"/>
            <a:ext cx="3069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solidFill>
                  <a:schemeClr val="bg1"/>
                </a:solidFill>
                <a:latin typeface="Ubuntu" panose="020B0504030602030204" pitchFamily="34" charset="0"/>
              </a:rPr>
              <a:t>Campos de </a:t>
            </a:r>
          </a:p>
          <a:p>
            <a:pPr lvl="0"/>
            <a:r>
              <a:rPr lang="es-ES" sz="2400" dirty="0">
                <a:solidFill>
                  <a:schemeClr val="bg1"/>
                </a:solidFill>
                <a:latin typeface="Ubuntu" panose="020B0504030602030204" pitchFamily="34" charset="0"/>
              </a:rPr>
              <a:t>anotaciones</a:t>
            </a:r>
            <a:endParaRPr lang="es-CO" sz="24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43E3DA-8F58-274D-9265-B87B72FB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96" y="1734644"/>
            <a:ext cx="3603430" cy="383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F772B187-9C68-AC46-BCEB-D72182386374}"/>
              </a:ext>
            </a:extLst>
          </p:cNvPr>
          <p:cNvSpPr/>
          <p:nvPr/>
        </p:nvSpPr>
        <p:spPr>
          <a:xfrm>
            <a:off x="729823" y="1833068"/>
            <a:ext cx="10614278" cy="914400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000" b="1" dirty="0">
                <a:solidFill>
                  <a:schemeClr val="bg1"/>
                </a:solidFill>
                <a:latin typeface="Ubuntu" panose="020B0504030602030204" pitchFamily="34" charset="0"/>
              </a:rPr>
              <a:t>Nómina Original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9C76F04-672D-3C49-A13E-4270A4E7C507}"/>
              </a:ext>
            </a:extLst>
          </p:cNvPr>
          <p:cNvSpPr/>
          <p:nvPr/>
        </p:nvSpPr>
        <p:spPr>
          <a:xfrm>
            <a:off x="4518669" y="3574459"/>
            <a:ext cx="6825432" cy="1426020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>
                <a:latin typeface="Ubuntu" panose="020B0504030602030204" pitchFamily="34" charset="0"/>
              </a:rPr>
              <a:t>Nota de ajuste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D7B6BC0-F1A6-FB4D-A387-903D31DFDCDE}"/>
              </a:ext>
            </a:extLst>
          </p:cNvPr>
          <p:cNvSpPr txBox="1"/>
          <p:nvPr/>
        </p:nvSpPr>
        <p:spPr>
          <a:xfrm>
            <a:off x="4762384" y="1954909"/>
            <a:ext cx="2549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</a:rPr>
              <a:t>Documento soporte de pago de NE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EB94A86-3343-A845-8F42-ECD64C47BC63}"/>
              </a:ext>
            </a:extLst>
          </p:cNvPr>
          <p:cNvSpPr txBox="1"/>
          <p:nvPr/>
        </p:nvSpPr>
        <p:spPr>
          <a:xfrm>
            <a:off x="6534169" y="3728368"/>
            <a:ext cx="4583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</a:rPr>
              <a:t>Remplazo total de la Nómina Original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</a:rPr>
              <a:t>Remplaza documento con error contable o aritmético.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</a:rPr>
              <a:t>Invalida la Nómina Original. Quedando la última nota de ajuste como documento valido.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chemeClr val="bg1"/>
                </a:solidFill>
              </a:rPr>
              <a:t>Elimina documento que no se debió trasmitir.</a:t>
            </a:r>
          </a:p>
        </p:txBody>
      </p:sp>
      <p:sp>
        <p:nvSpPr>
          <p:cNvPr id="27" name="Abrir llave 26">
            <a:extLst>
              <a:ext uri="{FF2B5EF4-FFF2-40B4-BE49-F238E27FC236}">
                <a16:creationId xmlns:a16="http://schemas.microsoft.com/office/drawing/2014/main" id="{29F7B0F3-5992-F84D-B1E6-61C81B5DEA9A}"/>
              </a:ext>
            </a:extLst>
          </p:cNvPr>
          <p:cNvSpPr/>
          <p:nvPr/>
        </p:nvSpPr>
        <p:spPr>
          <a:xfrm>
            <a:off x="2827990" y="3383938"/>
            <a:ext cx="344384" cy="1907606"/>
          </a:xfrm>
          <a:prstGeom prst="leftBrace">
            <a:avLst>
              <a:gd name="adj1" fmla="val 54455"/>
              <a:gd name="adj2" fmla="val 50000"/>
            </a:avLst>
          </a:prstGeom>
          <a:ln w="28575">
            <a:solidFill>
              <a:srgbClr val="0C83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20CBFD8-5037-5247-8F24-EAE57DA4B1FC}"/>
              </a:ext>
            </a:extLst>
          </p:cNvPr>
          <p:cNvSpPr txBox="1"/>
          <p:nvPr/>
        </p:nvSpPr>
        <p:spPr>
          <a:xfrm>
            <a:off x="729822" y="3027100"/>
            <a:ext cx="224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Ubuntu" panose="020B0504030602030204" pitchFamily="34" charset="0"/>
              </a:rPr>
              <a:t>En caso de tener:</a:t>
            </a:r>
          </a:p>
          <a:p>
            <a:endParaRPr lang="es-CO" sz="1400" b="1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Ubuntu" panose="020B0504030602030204" pitchFamily="34" charset="0"/>
              </a:rPr>
              <a:t>Error contable en la nómina original. (remplazo).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Ubuntu" panose="020B0504030602030204" pitchFamily="34" charset="0"/>
              </a:rPr>
              <a:t>Error aritmético en la nómina original (remplazo).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200" dirty="0">
              <a:latin typeface="Ubuntu" panose="020B05040306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latin typeface="Ubuntu" panose="020B0504030602030204" pitchFamily="34" charset="0"/>
              </a:rPr>
              <a:t>Eliminación de un documento transmitido por error (eliminación).</a:t>
            </a:r>
            <a:endParaRPr lang="es-CO" sz="1600" dirty="0">
              <a:latin typeface="Ubuntu" panose="020B0504030602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9CBFC06-45DE-DA4F-929D-9C576143615F}"/>
              </a:ext>
            </a:extLst>
          </p:cNvPr>
          <p:cNvSpPr txBox="1"/>
          <p:nvPr/>
        </p:nvSpPr>
        <p:spPr>
          <a:xfrm>
            <a:off x="428422" y="1460362"/>
            <a:ext cx="306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46D48B"/>
                </a:solidFill>
                <a:latin typeface="Ubuntu" panose="020B0504030602030204" pitchFamily="34" charset="0"/>
              </a:rPr>
              <a:t>  Resolución 000013 de 2021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C28F510-5739-6A44-82F7-6EB4C76523EF}"/>
              </a:ext>
            </a:extLst>
          </p:cNvPr>
          <p:cNvSpPr/>
          <p:nvPr/>
        </p:nvSpPr>
        <p:spPr>
          <a:xfrm>
            <a:off x="7201654" y="1991029"/>
            <a:ext cx="1799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Por 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solidFill>
                  <a:schemeClr val="bg1"/>
                </a:solidFill>
              </a:rPr>
              <a:t>Por persona</a:t>
            </a: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7A85A00-4887-E84A-8D73-6DEB14D55535}"/>
              </a:ext>
            </a:extLst>
          </p:cNvPr>
          <p:cNvCxnSpPr/>
          <p:nvPr/>
        </p:nvCxnSpPr>
        <p:spPr>
          <a:xfrm>
            <a:off x="3972400" y="2315688"/>
            <a:ext cx="66501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48D5E065-137E-3549-8A71-8289F64B8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69" y="3694772"/>
            <a:ext cx="1219200" cy="12192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A33101A-11F6-5F45-B28C-D888DDBB42CD}"/>
              </a:ext>
            </a:extLst>
          </p:cNvPr>
          <p:cNvGrpSpPr/>
          <p:nvPr/>
        </p:nvGrpSpPr>
        <p:grpSpPr>
          <a:xfrm>
            <a:off x="-14288" y="-9675"/>
            <a:ext cx="12205447" cy="1226291"/>
            <a:chOff x="-4635" y="-5972"/>
            <a:chExt cx="12196635" cy="122629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95EDB46-1E26-054B-B348-95A52E5E621D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0DA1812-E6EB-1C42-869F-50CD72E1B9BB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CB69F29A-CEB4-2A42-9647-21D540803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566" y="370674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28422" y="132927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Documentos Asociados al DSNE</a:t>
            </a:r>
          </a:p>
        </p:txBody>
      </p:sp>
    </p:spTree>
    <p:extLst>
      <p:ext uri="{BB962C8B-B14F-4D97-AF65-F5344CB8AC3E}">
        <p14:creationId xmlns:p14="http://schemas.microsoft.com/office/powerpoint/2010/main" val="836236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2477278-853D-9440-AAF7-28619C958E96}"/>
              </a:ext>
            </a:extLst>
          </p:cNvPr>
          <p:cNvSpPr/>
          <p:nvPr/>
        </p:nvSpPr>
        <p:spPr>
          <a:xfrm>
            <a:off x="5207777" y="2823321"/>
            <a:ext cx="6626432" cy="1211358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dirty="0">
                <a:latin typeface="Ubuntu" panose="020B0504030602030204" pitchFamily="34" charset="0"/>
              </a:rPr>
              <a:t>Campo</a:t>
            </a:r>
          </a:p>
          <a:p>
            <a:r>
              <a:rPr lang="es-CO" sz="2000" dirty="0">
                <a:latin typeface="Ubuntu" panose="020B0504030602030204" pitchFamily="34" charset="0"/>
              </a:rPr>
              <a:t>Novedad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CABE72-DF40-AF43-829B-F80D337AF22E}"/>
              </a:ext>
            </a:extLst>
          </p:cNvPr>
          <p:cNvSpPr txBox="1"/>
          <p:nvPr/>
        </p:nvSpPr>
        <p:spPr>
          <a:xfrm>
            <a:off x="7799957" y="3071336"/>
            <a:ext cx="392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Ubuntu" panose="020B0504030602030204" pitchFamily="34" charset="0"/>
              </a:rPr>
              <a:t>Elemento que permite informar eventos que afectan la liquidación de los valores devengados, deducidos.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0E4C2CB-152E-0749-B300-FE76C3FDC1E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503" y="3124948"/>
            <a:ext cx="608104" cy="608104"/>
          </a:xfrm>
          <a:prstGeom prst="rect">
            <a:avLst/>
          </a:prstGeom>
        </p:spPr>
      </p:pic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8211D009-27FE-1340-8A66-BA8781DE4EE7}"/>
              </a:ext>
            </a:extLst>
          </p:cNvPr>
          <p:cNvCxnSpPr>
            <a:cxnSpLocks/>
          </p:cNvCxnSpPr>
          <p:nvPr/>
        </p:nvCxnSpPr>
        <p:spPr>
          <a:xfrm>
            <a:off x="2642456" y="3429000"/>
            <a:ext cx="792775" cy="0"/>
          </a:xfrm>
          <a:prstGeom prst="straightConnector1">
            <a:avLst/>
          </a:prstGeom>
          <a:ln w="28575">
            <a:solidFill>
              <a:srgbClr val="252943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0BEDAF6-30B1-9D46-873E-8595460AC014}"/>
              </a:ext>
            </a:extLst>
          </p:cNvPr>
          <p:cNvSpPr/>
          <p:nvPr/>
        </p:nvSpPr>
        <p:spPr>
          <a:xfrm>
            <a:off x="415946" y="3036585"/>
            <a:ext cx="254969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dirty="0">
                <a:latin typeface="Ubuntu" panose="020B0504030602030204" pitchFamily="34" charset="0"/>
              </a:rPr>
              <a:t>Eventos que se suscitan dentro del periodo.</a:t>
            </a:r>
          </a:p>
          <a:p>
            <a:r>
              <a:rPr lang="es-CO" sz="1500" dirty="0">
                <a:latin typeface="Ubuntu" panose="020B0504030602030204" pitchFamily="34" charset="0"/>
              </a:rPr>
              <a:t>(Variación en el sueldo)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FA0663C-2A66-BA41-A61A-78320F96C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554" y="2626286"/>
            <a:ext cx="1858411" cy="1858411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3F2BC479-6722-9C4F-8DD6-A3548C0D5FC6}"/>
              </a:ext>
            </a:extLst>
          </p:cNvPr>
          <p:cNvGrpSpPr/>
          <p:nvPr/>
        </p:nvGrpSpPr>
        <p:grpSpPr>
          <a:xfrm>
            <a:off x="-14288" y="-64730"/>
            <a:ext cx="12205447" cy="1226291"/>
            <a:chOff x="-4635" y="-5972"/>
            <a:chExt cx="12196635" cy="1226291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89994BC8-67F5-5048-B58F-E4CDB25908C1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70321C3A-D1C3-ED4D-9D31-24F4D087996F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E608ED02-8239-9C48-8B91-C8B43F3ECC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566" y="315619"/>
            <a:ext cx="3742785" cy="396294"/>
          </a:xfrm>
          <a:prstGeom prst="rect">
            <a:avLst/>
          </a:prstGeom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5703336C-9D93-AA4A-8BD5-FA598191E8F5}"/>
              </a:ext>
            </a:extLst>
          </p:cNvPr>
          <p:cNvSpPr txBox="1">
            <a:spLocks/>
          </p:cNvSpPr>
          <p:nvPr/>
        </p:nvSpPr>
        <p:spPr>
          <a:xfrm>
            <a:off x="428422" y="148969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Documentos Asociados al DSNE</a:t>
            </a:r>
          </a:p>
        </p:txBody>
      </p:sp>
    </p:spTree>
    <p:extLst>
      <p:ext uri="{BB962C8B-B14F-4D97-AF65-F5344CB8AC3E}">
        <p14:creationId xmlns:p14="http://schemas.microsoft.com/office/powerpoint/2010/main" val="111955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709518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D8B68CFF-9746-6545-8FC8-74EDD69AAAA1}"/>
              </a:ext>
            </a:extLst>
          </p:cNvPr>
          <p:cNvGrpSpPr/>
          <p:nvPr/>
        </p:nvGrpSpPr>
        <p:grpSpPr>
          <a:xfrm>
            <a:off x="4364496" y="2021320"/>
            <a:ext cx="2852772" cy="2808976"/>
            <a:chOff x="756576" y="1673604"/>
            <a:chExt cx="1849440" cy="1821047"/>
          </a:xfrm>
        </p:grpSpPr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F37EF3BF-EF03-DD4B-9E59-8FEB87CF7F2F}"/>
                </a:ext>
              </a:extLst>
            </p:cNvPr>
            <p:cNvGrpSpPr/>
            <p:nvPr/>
          </p:nvGrpSpPr>
          <p:grpSpPr>
            <a:xfrm>
              <a:off x="783378" y="1750157"/>
              <a:ext cx="1774016" cy="1744494"/>
              <a:chOff x="5164942" y="2232158"/>
              <a:chExt cx="2108809" cy="2073715"/>
            </a:xfrm>
          </p:grpSpPr>
          <p:sp>
            <p:nvSpPr>
              <p:cNvPr id="43" name="Anillo 42">
                <a:extLst>
                  <a:ext uri="{FF2B5EF4-FFF2-40B4-BE49-F238E27FC236}">
                    <a16:creationId xmlns:a16="http://schemas.microsoft.com/office/drawing/2014/main" id="{9108310A-2FB0-064E-B88C-CACF167D013F}"/>
                  </a:ext>
                </a:extLst>
              </p:cNvPr>
              <p:cNvSpPr/>
              <p:nvPr/>
            </p:nvSpPr>
            <p:spPr>
              <a:xfrm>
                <a:off x="5252413" y="2232158"/>
                <a:ext cx="1959812" cy="1959812"/>
              </a:xfrm>
              <a:prstGeom prst="donut">
                <a:avLst>
                  <a:gd name="adj" fmla="val 2419"/>
                </a:avLst>
              </a:prstGeom>
              <a:solidFill>
                <a:srgbClr val="0C83B0"/>
              </a:solidFill>
              <a:ln>
                <a:solidFill>
                  <a:srgbClr val="0869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srgbClr val="20BDC2"/>
                  </a:solidFill>
                </a:endParaRPr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689A925D-7F7C-D64A-A9E0-430B744644A8}"/>
                  </a:ext>
                </a:extLst>
              </p:cNvPr>
              <p:cNvSpPr/>
              <p:nvPr/>
            </p:nvSpPr>
            <p:spPr>
              <a:xfrm>
                <a:off x="5164942" y="2574419"/>
                <a:ext cx="2108809" cy="1731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s-MX" sz="2300" b="1" dirty="0">
                    <a:solidFill>
                      <a:srgbClr val="08699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Geneva" panose="020B0503030404040204" pitchFamily="34" charset="0"/>
                    <a:cs typeface="Segoe UI" panose="020B0502040204020203" pitchFamily="34" charset="0"/>
                  </a:rPr>
                  <a:t>El Sistema </a:t>
                </a:r>
              </a:p>
              <a:p>
                <a:pPr lvl="0" algn="ctr"/>
                <a:r>
                  <a:rPr lang="es-MX" sz="2300" b="1" dirty="0">
                    <a:solidFill>
                      <a:srgbClr val="08699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Geneva" panose="020B0503030404040204" pitchFamily="34" charset="0"/>
                    <a:cs typeface="Segoe UI" panose="020B0502040204020203" pitchFamily="34" charset="0"/>
                  </a:rPr>
                  <a:t>de</a:t>
                </a:r>
              </a:p>
              <a:p>
                <a:pPr lvl="0" algn="ctr"/>
                <a:r>
                  <a:rPr lang="es-MX" sz="2300" b="1" dirty="0">
                    <a:solidFill>
                      <a:srgbClr val="08699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Geneva" panose="020B0503030404040204" pitchFamily="34" charset="0"/>
                    <a:cs typeface="Segoe UI" panose="020B0502040204020203" pitchFamily="34" charset="0"/>
                  </a:rPr>
                  <a:t>Facturación</a:t>
                </a:r>
              </a:p>
              <a:p>
                <a:pPr lvl="0" algn="ctr"/>
                <a:r>
                  <a:rPr lang="es-MX" sz="2300" b="1" dirty="0">
                    <a:solidFill>
                      <a:srgbClr val="08699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Geneva" panose="020B0503030404040204" pitchFamily="34" charset="0"/>
                    <a:cs typeface="Segoe UI" panose="020B0502040204020203" pitchFamily="34" charset="0"/>
                  </a:rPr>
                  <a:t>Electrónica </a:t>
                </a:r>
              </a:p>
              <a:p>
                <a:pPr lvl="0" algn="ctr"/>
                <a:r>
                  <a:rPr lang="es-MX" sz="2300" b="1" dirty="0">
                    <a:solidFill>
                      <a:srgbClr val="086990"/>
                    </a:solidFill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  <a:latin typeface="Segoe UI" panose="020B0502040204020203" pitchFamily="34" charset="0"/>
                    <a:ea typeface="Geneva" panose="020B0503030404040204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lvl="0" algn="ctr"/>
                <a:endParaRPr lang="es-MX" sz="2500" b="1" dirty="0">
                  <a:solidFill>
                    <a:srgbClr val="20BDC2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Segoe UI" panose="020B0502040204020203" pitchFamily="34" charset="0"/>
                  <a:ea typeface="Geneva" panose="020B0503030404040204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BA3E1706-C260-6D43-9DB8-6EB0F5221D60}"/>
                </a:ext>
              </a:extLst>
            </p:cNvPr>
            <p:cNvSpPr/>
            <p:nvPr/>
          </p:nvSpPr>
          <p:spPr>
            <a:xfrm>
              <a:off x="756576" y="1673604"/>
              <a:ext cx="1849440" cy="176138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936273"/>
                </a:avLst>
              </a:prstTxWarp>
              <a:spAutoFit/>
            </a:bodyPr>
            <a:lstStyle/>
            <a:p>
              <a:r>
                <a:rPr lang="es-CO" sz="3300" b="1" dirty="0">
                  <a:ln w="0"/>
                  <a:solidFill>
                    <a:srgbClr val="086990"/>
                  </a:solidFill>
                  <a:latin typeface="Helvetica" pitchFamily="2" charset="0"/>
                </a:rPr>
                <a:t>Desmaterialización de los documentos físcales</a:t>
              </a:r>
            </a:p>
          </p:txBody>
        </p:sp>
      </p:grp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31D0E5A-EB01-7E49-99BF-5DC6E5E4957E}"/>
              </a:ext>
            </a:extLst>
          </p:cNvPr>
          <p:cNvSpPr/>
          <p:nvPr/>
        </p:nvSpPr>
        <p:spPr>
          <a:xfrm>
            <a:off x="1265862" y="2479214"/>
            <a:ext cx="2626357" cy="699227"/>
          </a:xfrm>
          <a:prstGeom prst="rect">
            <a:avLst/>
          </a:prstGeom>
          <a:solidFill>
            <a:schemeClr val="bg1"/>
          </a:solidFill>
          <a:ln w="28575">
            <a:solidFill>
              <a:srgbClr val="086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1498011-A2BF-5249-8B41-559AB0E6F71C}"/>
              </a:ext>
            </a:extLst>
          </p:cNvPr>
          <p:cNvSpPr/>
          <p:nvPr/>
        </p:nvSpPr>
        <p:spPr>
          <a:xfrm>
            <a:off x="1287001" y="2599981"/>
            <a:ext cx="2426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62843"/>
                </a:solidFill>
                <a:latin typeface="Helvetica" pitchFamily="2" charset="0"/>
              </a:rPr>
              <a:t>Factura Electrónica de Venta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62843"/>
                </a:solidFill>
                <a:latin typeface="Helvetica" pitchFamily="2" charset="0"/>
              </a:rPr>
              <a:t>Factura de Talonario o papel </a:t>
            </a: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AC74649-5C50-F749-A7D2-1BB6AA552AEB}"/>
              </a:ext>
            </a:extLst>
          </p:cNvPr>
          <p:cNvGrpSpPr/>
          <p:nvPr/>
        </p:nvGrpSpPr>
        <p:grpSpPr>
          <a:xfrm>
            <a:off x="1002499" y="4778166"/>
            <a:ext cx="4431229" cy="1712607"/>
            <a:chOff x="3651102" y="3523751"/>
            <a:chExt cx="4431229" cy="1712607"/>
          </a:xfrm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D61DA536-3D10-1046-ABD4-DB21E5CAB855}"/>
                </a:ext>
              </a:extLst>
            </p:cNvPr>
            <p:cNvSpPr/>
            <p:nvPr/>
          </p:nvSpPr>
          <p:spPr>
            <a:xfrm>
              <a:off x="3651102" y="3523751"/>
              <a:ext cx="4188342" cy="17126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86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0760B08A-5B32-234A-81E1-F90F75CD1AC7}"/>
                </a:ext>
              </a:extLst>
            </p:cNvPr>
            <p:cNvSpPr/>
            <p:nvPr/>
          </p:nvSpPr>
          <p:spPr>
            <a:xfrm>
              <a:off x="3651102" y="3680579"/>
              <a:ext cx="4431229" cy="120032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solidFill>
                    <a:srgbClr val="262843"/>
                  </a:solidFill>
                  <a:latin typeface="Helvetica" pitchFamily="2" charset="0"/>
                </a:rPr>
                <a:t>Para efectos comerciales, tributarios y contables:</a:t>
              </a:r>
            </a:p>
            <a:p>
              <a:endParaRPr lang="es-MX" sz="1200" b="1" dirty="0">
                <a:solidFill>
                  <a:srgbClr val="262843"/>
                </a:solidFill>
                <a:latin typeface="Helvetica" pitchFamily="2" charset="0"/>
              </a:endParaRPr>
            </a:p>
            <a:p>
              <a:pPr marL="342900" lvl="0" indent="-342900">
                <a:buAutoNum type="arabicPeriod"/>
              </a:pPr>
              <a:r>
                <a:rPr lang="es-MX" sz="1200" dirty="0">
                  <a:solidFill>
                    <a:srgbClr val="262843"/>
                  </a:solidFill>
                  <a:latin typeface="Helvetica" pitchFamily="2" charset="0"/>
                </a:rPr>
                <a:t>Documento soporte en adquisiciones efectuadas a no obligados a facturar</a:t>
              </a:r>
            </a:p>
            <a:p>
              <a:pPr marL="342900" lvl="0" indent="-342900">
                <a:buAutoNum type="arabicPeriod"/>
              </a:pPr>
              <a:r>
                <a:rPr lang="es-MX" sz="1200" dirty="0">
                  <a:solidFill>
                    <a:srgbClr val="262843"/>
                  </a:solidFill>
                  <a:latin typeface="Helvetica" pitchFamily="2" charset="0"/>
                </a:rPr>
                <a:t>Documento Soporte de Pago de Nómina Electrónica</a:t>
              </a:r>
            </a:p>
            <a:p>
              <a:pPr marL="342900" lvl="0" indent="-342900">
                <a:buAutoNum type="arabicPeriod"/>
              </a:pPr>
              <a:r>
                <a:rPr lang="es-MX" sz="1200" b="1" dirty="0">
                  <a:solidFill>
                    <a:srgbClr val="262843"/>
                  </a:solidFill>
                  <a:latin typeface="Helvetica" pitchFamily="2" charset="0"/>
                </a:rPr>
                <a:t>Demás documentos relacionados*</a:t>
              </a:r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EDAFD98-9C46-D548-9D2B-0196FFDC3C7C}"/>
              </a:ext>
            </a:extLst>
          </p:cNvPr>
          <p:cNvGrpSpPr/>
          <p:nvPr/>
        </p:nvGrpSpPr>
        <p:grpSpPr>
          <a:xfrm>
            <a:off x="7471156" y="1422297"/>
            <a:ext cx="3992441" cy="1358755"/>
            <a:chOff x="8362278" y="2721825"/>
            <a:chExt cx="3992441" cy="1358755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210A4D7F-E03F-204C-963E-2D0EB0EA8E88}"/>
                </a:ext>
              </a:extLst>
            </p:cNvPr>
            <p:cNvSpPr/>
            <p:nvPr/>
          </p:nvSpPr>
          <p:spPr>
            <a:xfrm>
              <a:off x="9565329" y="2995491"/>
              <a:ext cx="2789390" cy="817988"/>
            </a:xfrm>
            <a:prstGeom prst="rect">
              <a:avLst/>
            </a:prstGeom>
            <a:solidFill>
              <a:srgbClr val="44CA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08BCAE94-F82E-724C-8DEE-53FC84A3B632}"/>
                </a:ext>
              </a:extLst>
            </p:cNvPr>
            <p:cNvSpPr/>
            <p:nvPr/>
          </p:nvSpPr>
          <p:spPr>
            <a:xfrm>
              <a:off x="9825520" y="3094781"/>
              <a:ext cx="24209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s-CO" sz="1200" dirty="0">
                  <a:solidFill>
                    <a:schemeClr val="bg1"/>
                  </a:solidFill>
                  <a:latin typeface="Helvetica" pitchFamily="2" charset="0"/>
                </a:rPr>
                <a:t>Registro, consulta y trazabilidad de las Facturas Electrónicas de venta como Título Valor.</a:t>
              </a:r>
              <a:endParaRPr lang="es-MX" sz="1200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B555527-2025-4D49-8DBF-C6A6E7C4A18E}"/>
                </a:ext>
              </a:extLst>
            </p:cNvPr>
            <p:cNvSpPr/>
            <p:nvPr/>
          </p:nvSpPr>
          <p:spPr>
            <a:xfrm>
              <a:off x="8362278" y="2721825"/>
              <a:ext cx="1358755" cy="13587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44CA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600" b="1" dirty="0">
                  <a:solidFill>
                    <a:srgbClr val="46D48B"/>
                  </a:solidFill>
                </a:rPr>
                <a:t>RADIAN</a:t>
              </a:r>
            </a:p>
          </p:txBody>
        </p:sp>
      </p:grp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98720C1-4391-0B4E-9ADC-7DB3758DAE82}"/>
              </a:ext>
            </a:extLst>
          </p:cNvPr>
          <p:cNvSpPr txBox="1"/>
          <p:nvPr/>
        </p:nvSpPr>
        <p:spPr>
          <a:xfrm>
            <a:off x="2900673" y="6512182"/>
            <a:ext cx="2290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200" dirty="0">
                <a:latin typeface="Helvetica" pitchFamily="2" charset="0"/>
              </a:rPr>
              <a:t>*Próximas implementaciones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C157881D-33EF-C04E-B349-84A05E793BB3}"/>
              </a:ext>
            </a:extLst>
          </p:cNvPr>
          <p:cNvGrpSpPr/>
          <p:nvPr/>
        </p:nvGrpSpPr>
        <p:grpSpPr>
          <a:xfrm>
            <a:off x="7168255" y="2646143"/>
            <a:ext cx="4996577" cy="3603769"/>
            <a:chOff x="566315" y="2775402"/>
            <a:chExt cx="4996577" cy="3603769"/>
          </a:xfrm>
        </p:grpSpPr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A8C061AB-3D81-8E4E-A2EA-2769BB6C2F3F}"/>
                </a:ext>
              </a:extLst>
            </p:cNvPr>
            <p:cNvGrpSpPr/>
            <p:nvPr/>
          </p:nvGrpSpPr>
          <p:grpSpPr>
            <a:xfrm>
              <a:off x="566315" y="3686940"/>
              <a:ext cx="4718984" cy="2692231"/>
              <a:chOff x="-455740" y="3189678"/>
              <a:chExt cx="4718984" cy="2692231"/>
            </a:xfrm>
          </p:grpSpPr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69D0C2DE-DC15-0A4F-9511-DBE6B0C3C79D}"/>
                  </a:ext>
                </a:extLst>
              </p:cNvPr>
              <p:cNvSpPr/>
              <p:nvPr/>
            </p:nvSpPr>
            <p:spPr>
              <a:xfrm>
                <a:off x="-455740" y="3189678"/>
                <a:ext cx="4718983" cy="2692231"/>
              </a:xfrm>
              <a:prstGeom prst="rect">
                <a:avLst/>
              </a:prstGeom>
              <a:noFill/>
              <a:ln w="28575">
                <a:solidFill>
                  <a:srgbClr val="0869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F872C121-38FA-AC4F-9E40-0E0D7223DFBE}"/>
                  </a:ext>
                </a:extLst>
              </p:cNvPr>
              <p:cNvSpPr/>
              <p:nvPr/>
            </p:nvSpPr>
            <p:spPr>
              <a:xfrm>
                <a:off x="-406726" y="3312729"/>
                <a:ext cx="4669970" cy="2465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Tiquete de máquina registradora con sistema POS.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Boleta de ingreso a cine.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Tiquete de transporte de pasajeros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Extracto expedido por sociedades financieras y fondos.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Tiquete o billetes de transporte aéreo. De pasajeros.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Documento en juegos localizados. 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Boleta, fracción o formulario en juegos de suerte o azar diferentes de juegos localizados. 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Documento expedido para el cobro de peajes. 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Documento de operación de la bolsa de valores.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Documento de operaciones de la bolsa agropecuaria y de otros commodities.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Documento expedido para los servicios públicos domiciliarios. 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Boleta de ingreso a espectáculos públicos. </a:t>
                </a:r>
              </a:p>
              <a:p>
                <a:pPr marL="414900" indent="-414900">
                  <a:lnSpc>
                    <a:spcPct val="120000"/>
                  </a:lnSpc>
                  <a:spcBef>
                    <a:spcPts val="300"/>
                  </a:spcBef>
                  <a:buAutoNum type="arabicPeriod"/>
                </a:pPr>
                <a:r>
                  <a:rPr lang="es-ES_tradnl" sz="800" b="1" dirty="0">
                    <a:solidFill>
                      <a:srgbClr val="262843"/>
                    </a:solidFill>
                    <a:latin typeface="Helvetica" pitchFamily="2" charset="0"/>
                    <a:cs typeface="Arial" panose="020B0604020202020204" pitchFamily="34" charset="0"/>
                  </a:rPr>
                  <a:t>DOCUMENTO EQUIVALENTE ELECTRÓNICO.</a:t>
                </a:r>
              </a:p>
            </p:txBody>
          </p:sp>
        </p:grp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9A256944-5B10-C541-ADB5-D63164A5097C}"/>
                </a:ext>
              </a:extLst>
            </p:cNvPr>
            <p:cNvSpPr/>
            <p:nvPr/>
          </p:nvSpPr>
          <p:spPr>
            <a:xfrm>
              <a:off x="4204137" y="2775402"/>
              <a:ext cx="1358755" cy="135875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869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b="1" dirty="0">
                  <a:solidFill>
                    <a:srgbClr val="262843"/>
                  </a:solidFill>
                </a:rPr>
                <a:t>Documentos</a:t>
              </a:r>
            </a:p>
            <a:p>
              <a:pPr algn="ctr"/>
              <a:r>
                <a:rPr lang="es-CO" sz="1100" b="1" dirty="0">
                  <a:solidFill>
                    <a:srgbClr val="262843"/>
                  </a:solidFill>
                </a:rPr>
                <a:t>Equivalentes</a:t>
              </a:r>
            </a:p>
          </p:txBody>
        </p:sp>
      </p:grpSp>
      <p:sp>
        <p:nvSpPr>
          <p:cNvPr id="61" name="Elipse 60">
            <a:extLst>
              <a:ext uri="{FF2B5EF4-FFF2-40B4-BE49-F238E27FC236}">
                <a16:creationId xmlns:a16="http://schemas.microsoft.com/office/drawing/2014/main" id="{05A4FA94-8DC5-3F41-ADE7-5FFC07C01C1B}"/>
              </a:ext>
            </a:extLst>
          </p:cNvPr>
          <p:cNvSpPr/>
          <p:nvPr/>
        </p:nvSpPr>
        <p:spPr>
          <a:xfrm>
            <a:off x="700756" y="3528419"/>
            <a:ext cx="1358755" cy="13587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86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000" b="1" dirty="0">
                <a:solidFill>
                  <a:srgbClr val="262843"/>
                </a:solidFill>
                <a:latin typeface="Helvetica" pitchFamily="2" charset="0"/>
              </a:rPr>
              <a:t>Documentos</a:t>
            </a:r>
          </a:p>
          <a:p>
            <a:pPr lvl="0" algn="ctr"/>
            <a:r>
              <a:rPr lang="es-MX" sz="1000" b="1" dirty="0">
                <a:solidFill>
                  <a:srgbClr val="262843"/>
                </a:solidFill>
                <a:latin typeface="Helvetica" pitchFamily="2" charset="0"/>
              </a:rPr>
              <a:t>Soporte </a:t>
            </a:r>
          </a:p>
          <a:p>
            <a:pPr lvl="0" algn="ctr"/>
            <a:endParaRPr lang="es-CO" sz="1000" dirty="0">
              <a:solidFill>
                <a:srgbClr val="262843"/>
              </a:solidFill>
            </a:endParaRPr>
          </a:p>
        </p:txBody>
      </p:sp>
      <p:cxnSp>
        <p:nvCxnSpPr>
          <p:cNvPr id="63" name="Conector angular 62">
            <a:extLst>
              <a:ext uri="{FF2B5EF4-FFF2-40B4-BE49-F238E27FC236}">
                <a16:creationId xmlns:a16="http://schemas.microsoft.com/office/drawing/2014/main" id="{F2F0720E-D0F0-E042-9B4F-7A0B93103132}"/>
              </a:ext>
            </a:extLst>
          </p:cNvPr>
          <p:cNvCxnSpPr>
            <a:cxnSpLocks/>
          </p:cNvCxnSpPr>
          <p:nvPr/>
        </p:nvCxnSpPr>
        <p:spPr>
          <a:xfrm rot="16200000" flipV="1">
            <a:off x="3908663" y="-60777"/>
            <a:ext cx="139139" cy="3625299"/>
          </a:xfrm>
          <a:prstGeom prst="bentConnector2">
            <a:avLst/>
          </a:prstGeom>
          <a:ln w="28575">
            <a:solidFill>
              <a:srgbClr val="086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r 63">
            <a:extLst>
              <a:ext uri="{FF2B5EF4-FFF2-40B4-BE49-F238E27FC236}">
                <a16:creationId xmlns:a16="http://schemas.microsoft.com/office/drawing/2014/main" id="{F37EA3B9-F7B2-3B4F-8B50-1FBD263BB4FF}"/>
              </a:ext>
            </a:extLst>
          </p:cNvPr>
          <p:cNvCxnSpPr>
            <a:cxnSpLocks/>
            <a:stCxn id="43" idx="3"/>
            <a:endCxn id="61" idx="6"/>
          </p:cNvCxnSpPr>
          <p:nvPr/>
        </p:nvCxnSpPr>
        <p:spPr>
          <a:xfrm rot="5400000" flipH="1">
            <a:off x="3424506" y="2842803"/>
            <a:ext cx="102268" cy="2832257"/>
          </a:xfrm>
          <a:prstGeom prst="bentConnector4">
            <a:avLst>
              <a:gd name="adj1" fmla="val -223530"/>
              <a:gd name="adj2" fmla="val 56575"/>
            </a:avLst>
          </a:prstGeom>
          <a:ln w="28575">
            <a:solidFill>
              <a:srgbClr val="086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angular 64">
            <a:extLst>
              <a:ext uri="{FF2B5EF4-FFF2-40B4-BE49-F238E27FC236}">
                <a16:creationId xmlns:a16="http://schemas.microsoft.com/office/drawing/2014/main" id="{31A7AC77-FEC0-AB48-9CAF-A1B3017BEF99}"/>
              </a:ext>
            </a:extLst>
          </p:cNvPr>
          <p:cNvCxnSpPr>
            <a:cxnSpLocks/>
            <a:stCxn id="43" idx="6"/>
          </p:cNvCxnSpPr>
          <p:nvPr/>
        </p:nvCxnSpPr>
        <p:spPr>
          <a:xfrm flipV="1">
            <a:off x="7062430" y="3129694"/>
            <a:ext cx="3743646" cy="281254"/>
          </a:xfrm>
          <a:prstGeom prst="bentConnector3">
            <a:avLst/>
          </a:prstGeom>
          <a:ln w="28575">
            <a:solidFill>
              <a:srgbClr val="086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riángulo 65">
            <a:extLst>
              <a:ext uri="{FF2B5EF4-FFF2-40B4-BE49-F238E27FC236}">
                <a16:creationId xmlns:a16="http://schemas.microsoft.com/office/drawing/2014/main" id="{5E8C696D-6A5E-4440-9684-38C9ED7AD10B}"/>
              </a:ext>
            </a:extLst>
          </p:cNvPr>
          <p:cNvSpPr/>
          <p:nvPr/>
        </p:nvSpPr>
        <p:spPr>
          <a:xfrm rot="16200000">
            <a:off x="2142764" y="1572554"/>
            <a:ext cx="254613" cy="219494"/>
          </a:xfrm>
          <a:prstGeom prst="triangle">
            <a:avLst/>
          </a:prstGeom>
          <a:solidFill>
            <a:srgbClr val="08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Triángulo 66">
            <a:extLst>
              <a:ext uri="{FF2B5EF4-FFF2-40B4-BE49-F238E27FC236}">
                <a16:creationId xmlns:a16="http://schemas.microsoft.com/office/drawing/2014/main" id="{CAF21DEB-8200-3F4C-8223-9D2616D7B93F}"/>
              </a:ext>
            </a:extLst>
          </p:cNvPr>
          <p:cNvSpPr/>
          <p:nvPr/>
        </p:nvSpPr>
        <p:spPr>
          <a:xfrm rot="16200000">
            <a:off x="2050262" y="4098208"/>
            <a:ext cx="254613" cy="219494"/>
          </a:xfrm>
          <a:prstGeom prst="triangle">
            <a:avLst/>
          </a:prstGeom>
          <a:solidFill>
            <a:srgbClr val="08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8" name="Triángulo 67">
            <a:extLst>
              <a:ext uri="{FF2B5EF4-FFF2-40B4-BE49-F238E27FC236}">
                <a16:creationId xmlns:a16="http://schemas.microsoft.com/office/drawing/2014/main" id="{743F9FAB-511F-CB42-9471-5EBF1684B4CE}"/>
              </a:ext>
            </a:extLst>
          </p:cNvPr>
          <p:cNvSpPr/>
          <p:nvPr/>
        </p:nvSpPr>
        <p:spPr>
          <a:xfrm rot="5400000">
            <a:off x="10620601" y="3019948"/>
            <a:ext cx="254613" cy="219494"/>
          </a:xfrm>
          <a:prstGeom prst="triangle">
            <a:avLst/>
          </a:prstGeom>
          <a:solidFill>
            <a:srgbClr val="08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4EEBE793-0B71-8C4C-ADFF-11DBA5D3BB43}"/>
              </a:ext>
            </a:extLst>
          </p:cNvPr>
          <p:cNvGrpSpPr/>
          <p:nvPr/>
        </p:nvGrpSpPr>
        <p:grpSpPr>
          <a:xfrm>
            <a:off x="-16329" y="-858"/>
            <a:ext cx="12208329" cy="1226291"/>
            <a:chOff x="-4635" y="-5972"/>
            <a:chExt cx="12196635" cy="1226291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34F7D6F-6A1C-6042-BC8F-AD2C6E94C9D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D734E19E-2585-0441-A42B-F4E8DCCDECDA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37" name="Imagen 36">
            <a:extLst>
              <a:ext uri="{FF2B5EF4-FFF2-40B4-BE49-F238E27FC236}">
                <a16:creationId xmlns:a16="http://schemas.microsoft.com/office/drawing/2014/main" id="{8DC89E56-7E8B-E44D-9E4B-7DEC1E0A3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193" y="371898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45603" y="140184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Sistema de Facturación Electrónica</a:t>
            </a: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32791E17-08C2-C746-86C0-E6880EE15245}"/>
              </a:ext>
            </a:extLst>
          </p:cNvPr>
          <p:cNvSpPr/>
          <p:nvPr/>
        </p:nvSpPr>
        <p:spPr>
          <a:xfrm>
            <a:off x="806828" y="1202803"/>
            <a:ext cx="1358755" cy="135875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86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rgbClr val="262843"/>
                </a:solidFill>
              </a:rPr>
              <a:t>Factura de Venta</a:t>
            </a:r>
          </a:p>
        </p:txBody>
      </p:sp>
    </p:spTree>
    <p:extLst>
      <p:ext uri="{BB962C8B-B14F-4D97-AF65-F5344CB8AC3E}">
        <p14:creationId xmlns:p14="http://schemas.microsoft.com/office/powerpoint/2010/main" val="406571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E7189A7-5D14-4F47-AE7D-FF4BCBFF6C62}"/>
              </a:ext>
            </a:extLst>
          </p:cNvPr>
          <p:cNvGrpSpPr/>
          <p:nvPr/>
        </p:nvGrpSpPr>
        <p:grpSpPr>
          <a:xfrm>
            <a:off x="-14288" y="-7921"/>
            <a:ext cx="12205447" cy="1226291"/>
            <a:chOff x="-4635" y="-5972"/>
            <a:chExt cx="12196635" cy="122629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B2BE40-AB84-B34E-8DAE-8191196B2728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7559EEA-6DBD-D843-A40A-805E367FB34A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C5340945-C4EB-6C48-A459-AF8FFFCD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72428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96513" y="-33017"/>
            <a:ext cx="8247401" cy="1217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Información Minímina por empleado</a:t>
            </a:r>
          </a:p>
          <a:p>
            <a:pPr algn="l"/>
            <a:r>
              <a:rPr lang="es-CO" sz="2400" b="1" dirty="0">
                <a:solidFill>
                  <a:srgbClr val="46D48B"/>
                </a:solidFill>
                <a:latin typeface="Ubuntu" panose="020B0504030602030204" pitchFamily="34" charset="0"/>
              </a:rPr>
              <a:t>Resolución 000013 de 2021 artículo 5</a:t>
            </a:r>
          </a:p>
        </p:txBody>
      </p:sp>
      <p:grpSp>
        <p:nvGrpSpPr>
          <p:cNvPr id="73" name="Google Shape;516;p25">
            <a:extLst>
              <a:ext uri="{FF2B5EF4-FFF2-40B4-BE49-F238E27FC236}">
                <a16:creationId xmlns:a16="http://schemas.microsoft.com/office/drawing/2014/main" id="{D652CD83-D312-3745-8667-53205C0CD14E}"/>
              </a:ext>
            </a:extLst>
          </p:cNvPr>
          <p:cNvGrpSpPr/>
          <p:nvPr/>
        </p:nvGrpSpPr>
        <p:grpSpPr>
          <a:xfrm>
            <a:off x="6378492" y="2216915"/>
            <a:ext cx="1614631" cy="2647739"/>
            <a:chOff x="5872650" y="1326163"/>
            <a:chExt cx="1551300" cy="2543887"/>
          </a:xfrm>
        </p:grpSpPr>
        <p:sp>
          <p:nvSpPr>
            <p:cNvPr id="74" name="Google Shape;517;p25">
              <a:extLst>
                <a:ext uri="{FF2B5EF4-FFF2-40B4-BE49-F238E27FC236}">
                  <a16:creationId xmlns:a16="http://schemas.microsoft.com/office/drawing/2014/main" id="{5DD86C98-DEE6-5B45-A67A-CFC89E12D3A6}"/>
                </a:ext>
              </a:extLst>
            </p:cNvPr>
            <p:cNvSpPr/>
            <p:nvPr/>
          </p:nvSpPr>
          <p:spPr>
            <a:xfrm>
              <a:off x="5927513" y="1326163"/>
              <a:ext cx="1441575" cy="1755900"/>
            </a:xfrm>
            <a:custGeom>
              <a:avLst/>
              <a:gdLst/>
              <a:ahLst/>
              <a:cxnLst/>
              <a:rect l="l" t="t" r="r" b="b"/>
              <a:pathLst>
                <a:path w="57663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13" y="30004"/>
                    <a:pt x="1156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47" y="2322"/>
                    <a:pt x="55341" y="14216"/>
                    <a:pt x="55341" y="28837"/>
                  </a:cubicBezTo>
                  <a:cubicBezTo>
                    <a:pt x="55341" y="43458"/>
                    <a:pt x="43447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94"/>
                  </a:lnTo>
                  <a:lnTo>
                    <a:pt x="22980" y="61603"/>
                  </a:lnTo>
                  <a:cubicBezTo>
                    <a:pt x="22754" y="61371"/>
                    <a:pt x="22456" y="61255"/>
                    <a:pt x="22158" y="61255"/>
                  </a:cubicBezTo>
                  <a:cubicBezTo>
                    <a:pt x="21861" y="61255"/>
                    <a:pt x="21563" y="61371"/>
                    <a:pt x="21337" y="61603"/>
                  </a:cubicBezTo>
                  <a:cubicBezTo>
                    <a:pt x="20884" y="62056"/>
                    <a:pt x="20884" y="62782"/>
                    <a:pt x="21337" y="63234"/>
                  </a:cubicBezTo>
                  <a:lnTo>
                    <a:pt x="27992" y="69902"/>
                  </a:lnTo>
                  <a:cubicBezTo>
                    <a:pt x="28207" y="70116"/>
                    <a:pt x="28504" y="70235"/>
                    <a:pt x="28814" y="70235"/>
                  </a:cubicBezTo>
                  <a:cubicBezTo>
                    <a:pt x="29124" y="70235"/>
                    <a:pt x="29421" y="70116"/>
                    <a:pt x="29635" y="69902"/>
                  </a:cubicBezTo>
                  <a:lnTo>
                    <a:pt x="36291" y="63234"/>
                  </a:lnTo>
                  <a:cubicBezTo>
                    <a:pt x="36744" y="62782"/>
                    <a:pt x="36744" y="62056"/>
                    <a:pt x="36291" y="61603"/>
                  </a:cubicBezTo>
                  <a:cubicBezTo>
                    <a:pt x="36065" y="61371"/>
                    <a:pt x="35767" y="61255"/>
                    <a:pt x="35470" y="61255"/>
                  </a:cubicBezTo>
                  <a:cubicBezTo>
                    <a:pt x="35172" y="61255"/>
                    <a:pt x="34874" y="61371"/>
                    <a:pt x="34648" y="61603"/>
                  </a:cubicBezTo>
                  <a:lnTo>
                    <a:pt x="29993" y="66258"/>
                  </a:lnTo>
                  <a:lnTo>
                    <a:pt x="29993" y="57650"/>
                  </a:lnTo>
                  <a:cubicBezTo>
                    <a:pt x="45352" y="57031"/>
                    <a:pt x="57663" y="44351"/>
                    <a:pt x="57663" y="28837"/>
                  </a:cubicBezTo>
                  <a:cubicBezTo>
                    <a:pt x="57663" y="12942"/>
                    <a:pt x="44733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75" name="Google Shape;518;p25">
              <a:extLst>
                <a:ext uri="{FF2B5EF4-FFF2-40B4-BE49-F238E27FC236}">
                  <a16:creationId xmlns:a16="http://schemas.microsoft.com/office/drawing/2014/main" id="{E13ECD39-F693-3E44-B0D1-9EAFAD57D07F}"/>
                </a:ext>
              </a:extLst>
            </p:cNvPr>
            <p:cNvSpPr/>
            <p:nvPr/>
          </p:nvSpPr>
          <p:spPr>
            <a:xfrm>
              <a:off x="6158788" y="1557738"/>
              <a:ext cx="979025" cy="978700"/>
            </a:xfrm>
            <a:custGeom>
              <a:avLst/>
              <a:gdLst/>
              <a:ahLst/>
              <a:cxnLst/>
              <a:rect l="l" t="t" r="r" b="b"/>
              <a:pathLst>
                <a:path w="39161" h="39148" extrusionOk="0">
                  <a:moveTo>
                    <a:pt x="19587" y="0"/>
                  </a:moveTo>
                  <a:cubicBezTo>
                    <a:pt x="8776" y="0"/>
                    <a:pt x="1" y="8763"/>
                    <a:pt x="1" y="19574"/>
                  </a:cubicBezTo>
                  <a:cubicBezTo>
                    <a:pt x="1" y="30385"/>
                    <a:pt x="8776" y="39148"/>
                    <a:pt x="19587" y="39148"/>
                  </a:cubicBezTo>
                  <a:cubicBezTo>
                    <a:pt x="30398" y="39148"/>
                    <a:pt x="39161" y="30385"/>
                    <a:pt x="39161" y="19574"/>
                  </a:cubicBezTo>
                  <a:cubicBezTo>
                    <a:pt x="39161" y="8763"/>
                    <a:pt x="30398" y="0"/>
                    <a:pt x="19587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40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" name="Google Shape;520;p25">
              <a:extLst>
                <a:ext uri="{FF2B5EF4-FFF2-40B4-BE49-F238E27FC236}">
                  <a16:creationId xmlns:a16="http://schemas.microsoft.com/office/drawing/2014/main" id="{9B2B37C9-7C7A-F74A-9FE5-0D4161C20B29}"/>
                </a:ext>
              </a:extLst>
            </p:cNvPr>
            <p:cNvSpPr txBox="1"/>
            <p:nvPr/>
          </p:nvSpPr>
          <p:spPr>
            <a:xfrm>
              <a:off x="5872650" y="3440450"/>
              <a:ext cx="1551300" cy="4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262A45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CUNE</a:t>
              </a:r>
              <a:endParaRPr sz="1600" dirty="0">
                <a:solidFill>
                  <a:srgbClr val="262A45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" name="Google Shape;521;p25">
            <a:extLst>
              <a:ext uri="{FF2B5EF4-FFF2-40B4-BE49-F238E27FC236}">
                <a16:creationId xmlns:a16="http://schemas.microsoft.com/office/drawing/2014/main" id="{F4EFA8D8-D5D6-C14A-BF28-0A5C723A0301}"/>
              </a:ext>
            </a:extLst>
          </p:cNvPr>
          <p:cNvGrpSpPr/>
          <p:nvPr/>
        </p:nvGrpSpPr>
        <p:grpSpPr>
          <a:xfrm>
            <a:off x="4170192" y="2216915"/>
            <a:ext cx="2029225" cy="2806824"/>
            <a:chOff x="4316930" y="1326163"/>
            <a:chExt cx="1949632" cy="2696731"/>
          </a:xfrm>
        </p:grpSpPr>
        <p:sp>
          <p:nvSpPr>
            <p:cNvPr id="79" name="Google Shape;522;p25">
              <a:extLst>
                <a:ext uri="{FF2B5EF4-FFF2-40B4-BE49-F238E27FC236}">
                  <a16:creationId xmlns:a16="http://schemas.microsoft.com/office/drawing/2014/main" id="{A1538C3F-9734-9F46-B92A-B32C13C82B69}"/>
                </a:ext>
              </a:extLst>
            </p:cNvPr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Ubuntu Medium" panose="020B0504030602030204" pitchFamily="34" charset="0"/>
              </a:endParaRPr>
            </a:p>
          </p:txBody>
        </p:sp>
        <p:sp>
          <p:nvSpPr>
            <p:cNvPr id="80" name="Google Shape;523;p25">
              <a:extLst>
                <a:ext uri="{FF2B5EF4-FFF2-40B4-BE49-F238E27FC236}">
                  <a16:creationId xmlns:a16="http://schemas.microsoft.com/office/drawing/2014/main" id="{881188CC-3D16-A94F-A87E-29F539FE2A4A}"/>
                </a:ext>
              </a:extLst>
            </p:cNvPr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525;p25">
              <a:extLst>
                <a:ext uri="{FF2B5EF4-FFF2-40B4-BE49-F238E27FC236}">
                  <a16:creationId xmlns:a16="http://schemas.microsoft.com/office/drawing/2014/main" id="{8E0F05C0-71AB-CB43-BD75-90C45FC64FB4}"/>
                </a:ext>
              </a:extLst>
            </p:cNvPr>
            <p:cNvSpPr txBox="1"/>
            <p:nvPr/>
          </p:nvSpPr>
          <p:spPr>
            <a:xfrm>
              <a:off x="4316930" y="3553833"/>
              <a:ext cx="1949632" cy="46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CO" sz="1600" dirty="0">
                  <a:solidFill>
                    <a:srgbClr val="0C2E3F"/>
                  </a:solidFill>
                  <a:latin typeface="Ubuntu Medium" panose="020B0504030602030204" pitchFamily="34" charset="0"/>
                </a:rPr>
                <a:t>Identificación del beneficiario del pago. </a:t>
              </a:r>
            </a:p>
          </p:txBody>
        </p:sp>
      </p:grpSp>
      <p:grpSp>
        <p:nvGrpSpPr>
          <p:cNvPr id="83" name="Google Shape;526;p25">
            <a:extLst>
              <a:ext uri="{FF2B5EF4-FFF2-40B4-BE49-F238E27FC236}">
                <a16:creationId xmlns:a16="http://schemas.microsoft.com/office/drawing/2014/main" id="{CB143907-6D79-5D4A-AB82-C9BD5EFC97B1}"/>
              </a:ext>
            </a:extLst>
          </p:cNvPr>
          <p:cNvGrpSpPr/>
          <p:nvPr/>
        </p:nvGrpSpPr>
        <p:grpSpPr>
          <a:xfrm>
            <a:off x="2148192" y="2216916"/>
            <a:ext cx="1872589" cy="3093784"/>
            <a:chOff x="2956305" y="1326163"/>
            <a:chExt cx="1799140" cy="2972436"/>
          </a:xfrm>
        </p:grpSpPr>
        <p:sp>
          <p:nvSpPr>
            <p:cNvPr id="84" name="Google Shape;527;p25">
              <a:extLst>
                <a:ext uri="{FF2B5EF4-FFF2-40B4-BE49-F238E27FC236}">
                  <a16:creationId xmlns:a16="http://schemas.microsoft.com/office/drawing/2014/main" id="{CFA6F801-65EC-854D-8514-2E3236E811CA}"/>
                </a:ext>
              </a:extLst>
            </p:cNvPr>
            <p:cNvSpPr/>
            <p:nvPr/>
          </p:nvSpPr>
          <p:spPr>
            <a:xfrm>
              <a:off x="3158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85" name="Google Shape;528;p25">
              <a:extLst>
                <a:ext uri="{FF2B5EF4-FFF2-40B4-BE49-F238E27FC236}">
                  <a16:creationId xmlns:a16="http://schemas.microsoft.com/office/drawing/2014/main" id="{973AEB43-F1E5-5540-BE7F-19B1E88BBB43}"/>
                </a:ext>
              </a:extLst>
            </p:cNvPr>
            <p:cNvSpPr/>
            <p:nvPr/>
          </p:nvSpPr>
          <p:spPr>
            <a:xfrm>
              <a:off x="3390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530;p25">
              <a:extLst>
                <a:ext uri="{FF2B5EF4-FFF2-40B4-BE49-F238E27FC236}">
                  <a16:creationId xmlns:a16="http://schemas.microsoft.com/office/drawing/2014/main" id="{307E09C7-D619-7547-B222-EF5AB645516B}"/>
                </a:ext>
              </a:extLst>
            </p:cNvPr>
            <p:cNvSpPr txBox="1"/>
            <p:nvPr/>
          </p:nvSpPr>
          <p:spPr>
            <a:xfrm>
              <a:off x="2956305" y="3555873"/>
              <a:ext cx="1799140" cy="74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CO" sz="1600" dirty="0">
                  <a:solidFill>
                    <a:srgbClr val="262A45"/>
                  </a:solidFill>
                  <a:latin typeface="Ubuntu Medium" panose="020B0504030602030204" pitchFamily="34" charset="0"/>
                </a:rPr>
                <a:t>Identificación completa del sujeto obligado.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434343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8" name="Google Shape;531;p25">
            <a:extLst>
              <a:ext uri="{FF2B5EF4-FFF2-40B4-BE49-F238E27FC236}">
                <a16:creationId xmlns:a16="http://schemas.microsoft.com/office/drawing/2014/main" id="{84C4EAF8-474F-6243-82C1-45D2550275B5}"/>
              </a:ext>
            </a:extLst>
          </p:cNvPr>
          <p:cNvGrpSpPr/>
          <p:nvPr/>
        </p:nvGrpSpPr>
        <p:grpSpPr>
          <a:xfrm>
            <a:off x="279510" y="2216915"/>
            <a:ext cx="1614631" cy="3095696"/>
            <a:chOff x="1701983" y="1326163"/>
            <a:chExt cx="1551300" cy="2974273"/>
          </a:xfrm>
        </p:grpSpPr>
        <p:sp>
          <p:nvSpPr>
            <p:cNvPr id="89" name="Google Shape;532;p25">
              <a:extLst>
                <a:ext uri="{FF2B5EF4-FFF2-40B4-BE49-F238E27FC236}">
                  <a16:creationId xmlns:a16="http://schemas.microsoft.com/office/drawing/2014/main" id="{165AA70A-D922-9146-86B6-1E782F503465}"/>
                </a:ext>
              </a:extLst>
            </p:cNvPr>
            <p:cNvSpPr/>
            <p:nvPr/>
          </p:nvSpPr>
          <p:spPr>
            <a:xfrm>
              <a:off x="20064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 w="5715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40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0" name="Google Shape;533;p25">
              <a:extLst>
                <a:ext uri="{FF2B5EF4-FFF2-40B4-BE49-F238E27FC236}">
                  <a16:creationId xmlns:a16="http://schemas.microsoft.com/office/drawing/2014/main" id="{32C7D4AE-5CCC-514C-BBAB-72AB5A32EE58}"/>
                </a:ext>
              </a:extLst>
            </p:cNvPr>
            <p:cNvSpPr/>
            <p:nvPr/>
          </p:nvSpPr>
          <p:spPr>
            <a:xfrm>
              <a:off x="17749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810" y="30004"/>
                    <a:pt x="2334" y="29480"/>
                    <a:pt x="2334" y="28837"/>
                  </a:cubicBezTo>
                  <a:cubicBezTo>
                    <a:pt x="2334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83" y="55864"/>
                    <a:pt x="27683" y="56507"/>
                  </a:cubicBezTo>
                  <a:lnTo>
                    <a:pt x="27683" y="66247"/>
                  </a:lnTo>
                  <a:lnTo>
                    <a:pt x="23027" y="61603"/>
                  </a:lnTo>
                  <a:cubicBezTo>
                    <a:pt x="22801" y="61371"/>
                    <a:pt x="22507" y="61255"/>
                    <a:pt x="22210" y="61255"/>
                  </a:cubicBezTo>
                  <a:cubicBezTo>
                    <a:pt x="21914" y="61255"/>
                    <a:pt x="21617" y="61371"/>
                    <a:pt x="21384" y="61603"/>
                  </a:cubicBezTo>
                  <a:cubicBezTo>
                    <a:pt x="20932" y="62056"/>
                    <a:pt x="20932" y="62782"/>
                    <a:pt x="21384" y="63234"/>
                  </a:cubicBezTo>
                  <a:lnTo>
                    <a:pt x="28052" y="69902"/>
                  </a:lnTo>
                  <a:cubicBezTo>
                    <a:pt x="28278" y="70128"/>
                    <a:pt x="28576" y="70235"/>
                    <a:pt x="28873" y="70235"/>
                  </a:cubicBezTo>
                  <a:cubicBezTo>
                    <a:pt x="29171" y="70235"/>
                    <a:pt x="29457" y="70128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7" y="61603"/>
                  </a:cubicBezTo>
                  <a:lnTo>
                    <a:pt x="30004" y="66306"/>
                  </a:lnTo>
                  <a:lnTo>
                    <a:pt x="30004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44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  <a:prstDash val="soli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Ubuntu Medium" panose="020B0504030602030204" pitchFamily="34" charset="0"/>
              </a:endParaRPr>
            </a:p>
          </p:txBody>
        </p:sp>
        <p:sp>
          <p:nvSpPr>
            <p:cNvPr id="92" name="Google Shape;535;p25">
              <a:extLst>
                <a:ext uri="{FF2B5EF4-FFF2-40B4-BE49-F238E27FC236}">
                  <a16:creationId xmlns:a16="http://schemas.microsoft.com/office/drawing/2014/main" id="{A52FA8E0-58D4-164B-B9EB-CB799C619547}"/>
                </a:ext>
              </a:extLst>
            </p:cNvPr>
            <p:cNvSpPr txBox="1"/>
            <p:nvPr/>
          </p:nvSpPr>
          <p:spPr>
            <a:xfrm>
              <a:off x="1701983" y="3870836"/>
              <a:ext cx="1551300" cy="4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262A45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Estar denominado como documento soporte de pago de nómina electrónica</a:t>
              </a:r>
              <a:endParaRPr sz="1600" dirty="0">
                <a:solidFill>
                  <a:srgbClr val="262A45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3" name="Google Shape;516;p25">
            <a:extLst>
              <a:ext uri="{FF2B5EF4-FFF2-40B4-BE49-F238E27FC236}">
                <a16:creationId xmlns:a16="http://schemas.microsoft.com/office/drawing/2014/main" id="{7FCA9FC1-BB39-554B-9AED-59FEB6457142}"/>
              </a:ext>
            </a:extLst>
          </p:cNvPr>
          <p:cNvGrpSpPr/>
          <p:nvPr/>
        </p:nvGrpSpPr>
        <p:grpSpPr>
          <a:xfrm>
            <a:off x="9989672" y="2258959"/>
            <a:ext cx="2068975" cy="3570400"/>
            <a:chOff x="5583766" y="1326163"/>
            <a:chExt cx="1987824" cy="3430359"/>
          </a:xfrm>
        </p:grpSpPr>
        <p:sp>
          <p:nvSpPr>
            <p:cNvPr id="94" name="Google Shape;517;p25">
              <a:extLst>
                <a:ext uri="{FF2B5EF4-FFF2-40B4-BE49-F238E27FC236}">
                  <a16:creationId xmlns:a16="http://schemas.microsoft.com/office/drawing/2014/main" id="{BC9D77A8-C824-2941-A10C-4D469779DC2A}"/>
                </a:ext>
              </a:extLst>
            </p:cNvPr>
            <p:cNvSpPr/>
            <p:nvPr/>
          </p:nvSpPr>
          <p:spPr>
            <a:xfrm>
              <a:off x="5927513" y="1326163"/>
              <a:ext cx="1441575" cy="1755900"/>
            </a:xfrm>
            <a:custGeom>
              <a:avLst/>
              <a:gdLst/>
              <a:ahLst/>
              <a:cxnLst/>
              <a:rect l="l" t="t" r="r" b="b"/>
              <a:pathLst>
                <a:path w="57663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13" y="30004"/>
                    <a:pt x="1156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47" y="2322"/>
                    <a:pt x="55341" y="14216"/>
                    <a:pt x="55341" y="28837"/>
                  </a:cubicBezTo>
                  <a:cubicBezTo>
                    <a:pt x="55341" y="43458"/>
                    <a:pt x="43447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94"/>
                  </a:lnTo>
                  <a:lnTo>
                    <a:pt x="22980" y="61603"/>
                  </a:lnTo>
                  <a:cubicBezTo>
                    <a:pt x="22754" y="61371"/>
                    <a:pt x="22456" y="61255"/>
                    <a:pt x="22158" y="61255"/>
                  </a:cubicBezTo>
                  <a:cubicBezTo>
                    <a:pt x="21861" y="61255"/>
                    <a:pt x="21563" y="61371"/>
                    <a:pt x="21337" y="61603"/>
                  </a:cubicBezTo>
                  <a:cubicBezTo>
                    <a:pt x="20884" y="62056"/>
                    <a:pt x="20884" y="62782"/>
                    <a:pt x="21337" y="63234"/>
                  </a:cubicBezTo>
                  <a:lnTo>
                    <a:pt x="27992" y="69902"/>
                  </a:lnTo>
                  <a:cubicBezTo>
                    <a:pt x="28207" y="70116"/>
                    <a:pt x="28504" y="70235"/>
                    <a:pt x="28814" y="70235"/>
                  </a:cubicBezTo>
                  <a:cubicBezTo>
                    <a:pt x="29124" y="70235"/>
                    <a:pt x="29421" y="70116"/>
                    <a:pt x="29635" y="69902"/>
                  </a:cubicBezTo>
                  <a:lnTo>
                    <a:pt x="36291" y="63234"/>
                  </a:lnTo>
                  <a:cubicBezTo>
                    <a:pt x="36744" y="62782"/>
                    <a:pt x="36744" y="62056"/>
                    <a:pt x="36291" y="61603"/>
                  </a:cubicBezTo>
                  <a:cubicBezTo>
                    <a:pt x="36065" y="61371"/>
                    <a:pt x="35767" y="61255"/>
                    <a:pt x="35470" y="61255"/>
                  </a:cubicBezTo>
                  <a:cubicBezTo>
                    <a:pt x="35172" y="61255"/>
                    <a:pt x="34874" y="61371"/>
                    <a:pt x="34648" y="61603"/>
                  </a:cubicBezTo>
                  <a:lnTo>
                    <a:pt x="29993" y="66258"/>
                  </a:lnTo>
                  <a:lnTo>
                    <a:pt x="29993" y="57650"/>
                  </a:lnTo>
                  <a:cubicBezTo>
                    <a:pt x="45352" y="57031"/>
                    <a:pt x="57663" y="44351"/>
                    <a:pt x="57663" y="28837"/>
                  </a:cubicBezTo>
                  <a:cubicBezTo>
                    <a:pt x="57663" y="12942"/>
                    <a:pt x="44733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95" name="Google Shape;518;p25">
              <a:extLst>
                <a:ext uri="{FF2B5EF4-FFF2-40B4-BE49-F238E27FC236}">
                  <a16:creationId xmlns:a16="http://schemas.microsoft.com/office/drawing/2014/main" id="{3DE8308E-F7F0-E444-AEFE-DB17F3E557C9}"/>
                </a:ext>
              </a:extLst>
            </p:cNvPr>
            <p:cNvSpPr/>
            <p:nvPr/>
          </p:nvSpPr>
          <p:spPr>
            <a:xfrm>
              <a:off x="6158788" y="1557738"/>
              <a:ext cx="979025" cy="978700"/>
            </a:xfrm>
            <a:custGeom>
              <a:avLst/>
              <a:gdLst/>
              <a:ahLst/>
              <a:cxnLst/>
              <a:rect l="l" t="t" r="r" b="b"/>
              <a:pathLst>
                <a:path w="39161" h="39148" extrusionOk="0">
                  <a:moveTo>
                    <a:pt x="19587" y="0"/>
                  </a:moveTo>
                  <a:cubicBezTo>
                    <a:pt x="8776" y="0"/>
                    <a:pt x="1" y="8763"/>
                    <a:pt x="1" y="19574"/>
                  </a:cubicBezTo>
                  <a:cubicBezTo>
                    <a:pt x="1" y="30385"/>
                    <a:pt x="8776" y="39148"/>
                    <a:pt x="19587" y="39148"/>
                  </a:cubicBezTo>
                  <a:cubicBezTo>
                    <a:pt x="30398" y="39148"/>
                    <a:pt x="39161" y="30385"/>
                    <a:pt x="39161" y="19574"/>
                  </a:cubicBezTo>
                  <a:cubicBezTo>
                    <a:pt x="39161" y="8763"/>
                    <a:pt x="30398" y="0"/>
                    <a:pt x="19587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 sz="40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96" name="Google Shape;520;p25">
              <a:extLst>
                <a:ext uri="{FF2B5EF4-FFF2-40B4-BE49-F238E27FC236}">
                  <a16:creationId xmlns:a16="http://schemas.microsoft.com/office/drawing/2014/main" id="{C231E135-E343-DE46-81B6-1DA2797E9773}"/>
                </a:ext>
              </a:extLst>
            </p:cNvPr>
            <p:cNvSpPr txBox="1"/>
            <p:nvPr/>
          </p:nvSpPr>
          <p:spPr>
            <a:xfrm>
              <a:off x="5583766" y="3407151"/>
              <a:ext cx="1987824" cy="13493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CO" sz="1600" dirty="0">
                  <a:solidFill>
                    <a:srgbClr val="0C2E3F"/>
                  </a:solidFill>
                  <a:latin typeface="Ubuntu Medium" panose="020B0504030602030204" pitchFamily="34" charset="0"/>
                </a:rPr>
                <a:t>Valores devengados de nómina – deducidos de nómina y total de acuerdo con el Anexo Técnico.</a:t>
              </a:r>
            </a:p>
            <a:p>
              <a:pPr lvl="0" algn="ctr"/>
              <a:endParaRPr lang="es-CO" sz="1600" dirty="0">
                <a:latin typeface="Ubuntu Medium" panose="020B0504030602030204" pitchFamily="34" charset="0"/>
              </a:endParaRPr>
            </a:p>
          </p:txBody>
        </p:sp>
      </p:grpSp>
      <p:grpSp>
        <p:nvGrpSpPr>
          <p:cNvPr id="97" name="Google Shape;521;p25">
            <a:extLst>
              <a:ext uri="{FF2B5EF4-FFF2-40B4-BE49-F238E27FC236}">
                <a16:creationId xmlns:a16="http://schemas.microsoft.com/office/drawing/2014/main" id="{59313EB5-14B7-E841-BB07-A4D75AB5DE92}"/>
              </a:ext>
            </a:extLst>
          </p:cNvPr>
          <p:cNvGrpSpPr/>
          <p:nvPr/>
        </p:nvGrpSpPr>
        <p:grpSpPr>
          <a:xfrm>
            <a:off x="8215019" y="2258959"/>
            <a:ext cx="1660962" cy="2704946"/>
            <a:chOff x="4389774" y="1326163"/>
            <a:chExt cx="1595814" cy="2598849"/>
          </a:xfrm>
        </p:grpSpPr>
        <p:sp>
          <p:nvSpPr>
            <p:cNvPr id="98" name="Google Shape;522;p25">
              <a:extLst>
                <a:ext uri="{FF2B5EF4-FFF2-40B4-BE49-F238E27FC236}">
                  <a16:creationId xmlns:a16="http://schemas.microsoft.com/office/drawing/2014/main" id="{2A7C218B-E717-3F4D-A032-A92DDA5EB798}"/>
                </a:ext>
              </a:extLst>
            </p:cNvPr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99" name="Google Shape;523;p25">
              <a:extLst>
                <a:ext uri="{FF2B5EF4-FFF2-40B4-BE49-F238E27FC236}">
                  <a16:creationId xmlns:a16="http://schemas.microsoft.com/office/drawing/2014/main" id="{0565E9F2-C875-184B-B751-F1380B4C0597}"/>
                </a:ext>
              </a:extLst>
            </p:cNvPr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40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525;p25">
              <a:extLst>
                <a:ext uri="{FF2B5EF4-FFF2-40B4-BE49-F238E27FC236}">
                  <a16:creationId xmlns:a16="http://schemas.microsoft.com/office/drawing/2014/main" id="{776EC5AC-16E8-784E-8936-77FD8122C7A4}"/>
                </a:ext>
              </a:extLst>
            </p:cNvPr>
            <p:cNvSpPr txBox="1"/>
            <p:nvPr/>
          </p:nvSpPr>
          <p:spPr>
            <a:xfrm>
              <a:off x="4389774" y="3495412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CO" sz="1600" dirty="0">
                  <a:solidFill>
                    <a:srgbClr val="0C2E3F"/>
                  </a:solidFill>
                  <a:latin typeface="Ubuntu Medium" panose="020B0504030602030204" pitchFamily="34" charset="0"/>
                </a:rPr>
                <a:t>Numeración consecutiva</a:t>
              </a:r>
              <a:endParaRPr lang="es-ES" sz="1600" dirty="0">
                <a:solidFill>
                  <a:srgbClr val="0C2E3F"/>
                </a:solidFill>
                <a:latin typeface="Ubuntu Medium" panose="020B0504030602030204" pitchFamily="34" charset="0"/>
              </a:endParaRPr>
            </a:p>
          </p:txBody>
        </p:sp>
      </p:grp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A00A34F-9527-B448-9EE1-C69476913923}"/>
              </a:ext>
            </a:extLst>
          </p:cNvPr>
          <p:cNvSpPr txBox="1"/>
          <p:nvPr/>
        </p:nvSpPr>
        <p:spPr>
          <a:xfrm>
            <a:off x="8839200" y="2382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909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DE7189A7-5D14-4F47-AE7D-FF4BCBFF6C62}"/>
              </a:ext>
            </a:extLst>
          </p:cNvPr>
          <p:cNvGrpSpPr/>
          <p:nvPr/>
        </p:nvGrpSpPr>
        <p:grpSpPr>
          <a:xfrm>
            <a:off x="-14288" y="-7921"/>
            <a:ext cx="12205447" cy="1226291"/>
            <a:chOff x="-4635" y="-5972"/>
            <a:chExt cx="12196635" cy="1226291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D2B2BE40-AB84-B34E-8DAE-8191196B2728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7559EEA-6DBD-D843-A40A-805E367FB34A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C5340945-C4EB-6C48-A459-AF8FFFCDB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72428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96513" y="-33017"/>
            <a:ext cx="8247401" cy="1217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Información Minímina por empleado</a:t>
            </a:r>
          </a:p>
          <a:p>
            <a:pPr algn="l"/>
            <a:r>
              <a:rPr lang="es-CO" sz="2400" b="1" dirty="0">
                <a:solidFill>
                  <a:srgbClr val="46D48B"/>
                </a:solidFill>
                <a:latin typeface="Ubuntu" panose="020B0504030602030204" pitchFamily="34" charset="0"/>
              </a:rPr>
              <a:t>Resolución 000013 de 2021 artículo 5</a:t>
            </a:r>
          </a:p>
        </p:txBody>
      </p:sp>
      <p:grpSp>
        <p:nvGrpSpPr>
          <p:cNvPr id="73" name="Google Shape;516;p25">
            <a:extLst>
              <a:ext uri="{FF2B5EF4-FFF2-40B4-BE49-F238E27FC236}">
                <a16:creationId xmlns:a16="http://schemas.microsoft.com/office/drawing/2014/main" id="{D652CD83-D312-3745-8667-53205C0CD14E}"/>
              </a:ext>
            </a:extLst>
          </p:cNvPr>
          <p:cNvGrpSpPr/>
          <p:nvPr/>
        </p:nvGrpSpPr>
        <p:grpSpPr>
          <a:xfrm>
            <a:off x="6378492" y="2216915"/>
            <a:ext cx="1614631" cy="2647739"/>
            <a:chOff x="5872650" y="1326163"/>
            <a:chExt cx="1551300" cy="2543887"/>
          </a:xfrm>
        </p:grpSpPr>
        <p:sp>
          <p:nvSpPr>
            <p:cNvPr id="74" name="Google Shape;517;p25">
              <a:extLst>
                <a:ext uri="{FF2B5EF4-FFF2-40B4-BE49-F238E27FC236}">
                  <a16:creationId xmlns:a16="http://schemas.microsoft.com/office/drawing/2014/main" id="{5DD86C98-DEE6-5B45-A67A-CFC89E12D3A6}"/>
                </a:ext>
              </a:extLst>
            </p:cNvPr>
            <p:cNvSpPr/>
            <p:nvPr/>
          </p:nvSpPr>
          <p:spPr>
            <a:xfrm>
              <a:off x="5927513" y="1326163"/>
              <a:ext cx="1441575" cy="1755900"/>
            </a:xfrm>
            <a:custGeom>
              <a:avLst/>
              <a:gdLst/>
              <a:ahLst/>
              <a:cxnLst/>
              <a:rect l="l" t="t" r="r" b="b"/>
              <a:pathLst>
                <a:path w="57663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13" y="30004"/>
                    <a:pt x="1156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47" y="2322"/>
                    <a:pt x="55341" y="14216"/>
                    <a:pt x="55341" y="28837"/>
                  </a:cubicBezTo>
                  <a:cubicBezTo>
                    <a:pt x="55341" y="43458"/>
                    <a:pt x="43447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94"/>
                  </a:lnTo>
                  <a:lnTo>
                    <a:pt x="22980" y="61603"/>
                  </a:lnTo>
                  <a:cubicBezTo>
                    <a:pt x="22754" y="61371"/>
                    <a:pt x="22456" y="61255"/>
                    <a:pt x="22158" y="61255"/>
                  </a:cubicBezTo>
                  <a:cubicBezTo>
                    <a:pt x="21861" y="61255"/>
                    <a:pt x="21563" y="61371"/>
                    <a:pt x="21337" y="61603"/>
                  </a:cubicBezTo>
                  <a:cubicBezTo>
                    <a:pt x="20884" y="62056"/>
                    <a:pt x="20884" y="62782"/>
                    <a:pt x="21337" y="63234"/>
                  </a:cubicBezTo>
                  <a:lnTo>
                    <a:pt x="27992" y="69902"/>
                  </a:lnTo>
                  <a:cubicBezTo>
                    <a:pt x="28207" y="70116"/>
                    <a:pt x="28504" y="70235"/>
                    <a:pt x="28814" y="70235"/>
                  </a:cubicBezTo>
                  <a:cubicBezTo>
                    <a:pt x="29124" y="70235"/>
                    <a:pt x="29421" y="70116"/>
                    <a:pt x="29635" y="69902"/>
                  </a:cubicBezTo>
                  <a:lnTo>
                    <a:pt x="36291" y="63234"/>
                  </a:lnTo>
                  <a:cubicBezTo>
                    <a:pt x="36744" y="62782"/>
                    <a:pt x="36744" y="62056"/>
                    <a:pt x="36291" y="61603"/>
                  </a:cubicBezTo>
                  <a:cubicBezTo>
                    <a:pt x="36065" y="61371"/>
                    <a:pt x="35767" y="61255"/>
                    <a:pt x="35470" y="61255"/>
                  </a:cubicBezTo>
                  <a:cubicBezTo>
                    <a:pt x="35172" y="61255"/>
                    <a:pt x="34874" y="61371"/>
                    <a:pt x="34648" y="61603"/>
                  </a:cubicBezTo>
                  <a:lnTo>
                    <a:pt x="29993" y="66258"/>
                  </a:lnTo>
                  <a:lnTo>
                    <a:pt x="29993" y="57650"/>
                  </a:lnTo>
                  <a:cubicBezTo>
                    <a:pt x="45352" y="57031"/>
                    <a:pt x="57663" y="44351"/>
                    <a:pt x="57663" y="28837"/>
                  </a:cubicBezTo>
                  <a:cubicBezTo>
                    <a:pt x="57663" y="12942"/>
                    <a:pt x="44733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75" name="Google Shape;518;p25">
              <a:extLst>
                <a:ext uri="{FF2B5EF4-FFF2-40B4-BE49-F238E27FC236}">
                  <a16:creationId xmlns:a16="http://schemas.microsoft.com/office/drawing/2014/main" id="{E13ECD39-F693-3E44-B0D1-9EAFAD57D07F}"/>
                </a:ext>
              </a:extLst>
            </p:cNvPr>
            <p:cNvSpPr/>
            <p:nvPr/>
          </p:nvSpPr>
          <p:spPr>
            <a:xfrm>
              <a:off x="6158788" y="1557738"/>
              <a:ext cx="979025" cy="978700"/>
            </a:xfrm>
            <a:custGeom>
              <a:avLst/>
              <a:gdLst/>
              <a:ahLst/>
              <a:cxnLst/>
              <a:rect l="l" t="t" r="r" b="b"/>
              <a:pathLst>
                <a:path w="39161" h="39148" extrusionOk="0">
                  <a:moveTo>
                    <a:pt x="19587" y="0"/>
                  </a:moveTo>
                  <a:cubicBezTo>
                    <a:pt x="8776" y="0"/>
                    <a:pt x="1" y="8763"/>
                    <a:pt x="1" y="19574"/>
                  </a:cubicBezTo>
                  <a:cubicBezTo>
                    <a:pt x="1" y="30385"/>
                    <a:pt x="8776" y="39148"/>
                    <a:pt x="19587" y="39148"/>
                  </a:cubicBezTo>
                  <a:cubicBezTo>
                    <a:pt x="30398" y="39148"/>
                    <a:pt x="39161" y="30385"/>
                    <a:pt x="39161" y="19574"/>
                  </a:cubicBezTo>
                  <a:cubicBezTo>
                    <a:pt x="39161" y="8763"/>
                    <a:pt x="30398" y="0"/>
                    <a:pt x="19587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9</a:t>
              </a:r>
              <a:endParaRPr sz="40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7" name="Google Shape;520;p25">
              <a:extLst>
                <a:ext uri="{FF2B5EF4-FFF2-40B4-BE49-F238E27FC236}">
                  <a16:creationId xmlns:a16="http://schemas.microsoft.com/office/drawing/2014/main" id="{9B2B37C9-7C7A-F74A-9FE5-0D4161C20B29}"/>
                </a:ext>
              </a:extLst>
            </p:cNvPr>
            <p:cNvSpPr txBox="1"/>
            <p:nvPr/>
          </p:nvSpPr>
          <p:spPr>
            <a:xfrm>
              <a:off x="5872650" y="3440450"/>
              <a:ext cx="1551300" cy="42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262A45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El certificado de firma digital </a:t>
              </a:r>
              <a:endParaRPr sz="1600" dirty="0">
                <a:solidFill>
                  <a:srgbClr val="262A45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" name="Google Shape;521;p25">
            <a:extLst>
              <a:ext uri="{FF2B5EF4-FFF2-40B4-BE49-F238E27FC236}">
                <a16:creationId xmlns:a16="http://schemas.microsoft.com/office/drawing/2014/main" id="{F4EFA8D8-D5D6-C14A-BF28-0A5C723A0301}"/>
              </a:ext>
            </a:extLst>
          </p:cNvPr>
          <p:cNvGrpSpPr/>
          <p:nvPr/>
        </p:nvGrpSpPr>
        <p:grpSpPr>
          <a:xfrm>
            <a:off x="4170192" y="2216915"/>
            <a:ext cx="2029225" cy="2806824"/>
            <a:chOff x="4316930" y="1326163"/>
            <a:chExt cx="1949632" cy="2696731"/>
          </a:xfrm>
        </p:grpSpPr>
        <p:sp>
          <p:nvSpPr>
            <p:cNvPr id="79" name="Google Shape;522;p25">
              <a:extLst>
                <a:ext uri="{FF2B5EF4-FFF2-40B4-BE49-F238E27FC236}">
                  <a16:creationId xmlns:a16="http://schemas.microsoft.com/office/drawing/2014/main" id="{A1538C3F-9734-9F46-B92A-B32C13C82B69}"/>
                </a:ext>
              </a:extLst>
            </p:cNvPr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latin typeface="Ubuntu Medium" panose="020B0504030602030204" pitchFamily="34" charset="0"/>
              </a:endParaRPr>
            </a:p>
          </p:txBody>
        </p:sp>
        <p:sp>
          <p:nvSpPr>
            <p:cNvPr id="80" name="Google Shape;523;p25">
              <a:extLst>
                <a:ext uri="{FF2B5EF4-FFF2-40B4-BE49-F238E27FC236}">
                  <a16:creationId xmlns:a16="http://schemas.microsoft.com/office/drawing/2014/main" id="{881188CC-3D16-A94F-A87E-29F539FE2A4A}"/>
                </a:ext>
              </a:extLst>
            </p:cNvPr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8</a:t>
              </a:r>
              <a:endParaRPr sz="36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2" name="Google Shape;525;p25">
              <a:extLst>
                <a:ext uri="{FF2B5EF4-FFF2-40B4-BE49-F238E27FC236}">
                  <a16:creationId xmlns:a16="http://schemas.microsoft.com/office/drawing/2014/main" id="{8E0F05C0-71AB-CB43-BD75-90C45FC64FB4}"/>
                </a:ext>
              </a:extLst>
            </p:cNvPr>
            <p:cNvSpPr txBox="1"/>
            <p:nvPr/>
          </p:nvSpPr>
          <p:spPr>
            <a:xfrm>
              <a:off x="4316930" y="3553833"/>
              <a:ext cx="1949632" cy="4690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CO" sz="1600" dirty="0">
                  <a:solidFill>
                    <a:srgbClr val="0C2E3F"/>
                  </a:solidFill>
                  <a:latin typeface="Ubuntu Medium" panose="020B0504030602030204" pitchFamily="34" charset="0"/>
                </a:rPr>
                <a:t>Fecha y hora de generación</a:t>
              </a:r>
            </a:p>
          </p:txBody>
        </p:sp>
      </p:grpSp>
      <p:grpSp>
        <p:nvGrpSpPr>
          <p:cNvPr id="83" name="Google Shape;526;p25">
            <a:extLst>
              <a:ext uri="{FF2B5EF4-FFF2-40B4-BE49-F238E27FC236}">
                <a16:creationId xmlns:a16="http://schemas.microsoft.com/office/drawing/2014/main" id="{CB143907-6D79-5D4A-AB82-C9BD5EFC97B1}"/>
              </a:ext>
            </a:extLst>
          </p:cNvPr>
          <p:cNvGrpSpPr/>
          <p:nvPr/>
        </p:nvGrpSpPr>
        <p:grpSpPr>
          <a:xfrm>
            <a:off x="2148192" y="2216916"/>
            <a:ext cx="1872589" cy="3093784"/>
            <a:chOff x="2956305" y="1326163"/>
            <a:chExt cx="1799140" cy="2972436"/>
          </a:xfrm>
        </p:grpSpPr>
        <p:sp>
          <p:nvSpPr>
            <p:cNvPr id="84" name="Google Shape;527;p25">
              <a:extLst>
                <a:ext uri="{FF2B5EF4-FFF2-40B4-BE49-F238E27FC236}">
                  <a16:creationId xmlns:a16="http://schemas.microsoft.com/office/drawing/2014/main" id="{CFA6F801-65EC-854D-8514-2E3236E811CA}"/>
                </a:ext>
              </a:extLst>
            </p:cNvPr>
            <p:cNvSpPr/>
            <p:nvPr/>
          </p:nvSpPr>
          <p:spPr>
            <a:xfrm>
              <a:off x="3158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31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8" y="30004"/>
                  </a:cubicBezTo>
                  <a:cubicBezTo>
                    <a:pt x="1799" y="30004"/>
                    <a:pt x="2323" y="29480"/>
                    <a:pt x="2323" y="28837"/>
                  </a:cubicBezTo>
                  <a:cubicBezTo>
                    <a:pt x="2323" y="14216"/>
                    <a:pt x="14217" y="2322"/>
                    <a:pt x="28838" y="2322"/>
                  </a:cubicBezTo>
                  <a:cubicBezTo>
                    <a:pt x="43459" y="2322"/>
                    <a:pt x="55353" y="14216"/>
                    <a:pt x="55353" y="28837"/>
                  </a:cubicBezTo>
                  <a:cubicBezTo>
                    <a:pt x="55353" y="43458"/>
                    <a:pt x="43459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35"/>
                  </a:lnTo>
                  <a:lnTo>
                    <a:pt x="23039" y="61603"/>
                  </a:lnTo>
                  <a:cubicBezTo>
                    <a:pt x="22813" y="61371"/>
                    <a:pt x="22516" y="61255"/>
                    <a:pt x="22218" y="61255"/>
                  </a:cubicBezTo>
                  <a:cubicBezTo>
                    <a:pt x="21920" y="61255"/>
                    <a:pt x="21623" y="61371"/>
                    <a:pt x="21396" y="61603"/>
                  </a:cubicBezTo>
                  <a:cubicBezTo>
                    <a:pt x="20944" y="62056"/>
                    <a:pt x="20944" y="62782"/>
                    <a:pt x="21396" y="63234"/>
                  </a:cubicBezTo>
                  <a:lnTo>
                    <a:pt x="28052" y="69902"/>
                  </a:lnTo>
                  <a:cubicBezTo>
                    <a:pt x="28266" y="70116"/>
                    <a:pt x="28564" y="70235"/>
                    <a:pt x="28874" y="70235"/>
                  </a:cubicBezTo>
                  <a:cubicBezTo>
                    <a:pt x="29183" y="70235"/>
                    <a:pt x="29481" y="70116"/>
                    <a:pt x="29695" y="69902"/>
                  </a:cubicBezTo>
                  <a:lnTo>
                    <a:pt x="36351" y="63234"/>
                  </a:lnTo>
                  <a:cubicBezTo>
                    <a:pt x="36803" y="62782"/>
                    <a:pt x="36803" y="62056"/>
                    <a:pt x="36351" y="61603"/>
                  </a:cubicBezTo>
                  <a:cubicBezTo>
                    <a:pt x="36124" y="61371"/>
                    <a:pt x="35827" y="61255"/>
                    <a:pt x="35529" y="61255"/>
                  </a:cubicBezTo>
                  <a:cubicBezTo>
                    <a:pt x="35231" y="61255"/>
                    <a:pt x="34934" y="61371"/>
                    <a:pt x="34708" y="61603"/>
                  </a:cubicBezTo>
                  <a:lnTo>
                    <a:pt x="29993" y="66318"/>
                  </a:lnTo>
                  <a:lnTo>
                    <a:pt x="29993" y="57650"/>
                  </a:lnTo>
                  <a:cubicBezTo>
                    <a:pt x="45364" y="57031"/>
                    <a:pt x="57675" y="44351"/>
                    <a:pt x="57675" y="28837"/>
                  </a:cubicBezTo>
                  <a:cubicBezTo>
                    <a:pt x="57675" y="12942"/>
                    <a:pt x="44733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85" name="Google Shape;528;p25">
              <a:extLst>
                <a:ext uri="{FF2B5EF4-FFF2-40B4-BE49-F238E27FC236}">
                  <a16:creationId xmlns:a16="http://schemas.microsoft.com/office/drawing/2014/main" id="{973AEB43-F1E5-5540-BE7F-19B1E88BBB43}"/>
                </a:ext>
              </a:extLst>
            </p:cNvPr>
            <p:cNvSpPr/>
            <p:nvPr/>
          </p:nvSpPr>
          <p:spPr>
            <a:xfrm>
              <a:off x="3390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6" y="39148"/>
                    <a:pt x="39149" y="30385"/>
                    <a:pt x="39149" y="19574"/>
                  </a:cubicBezTo>
                  <a:cubicBezTo>
                    <a:pt x="39149" y="8763"/>
                    <a:pt x="30386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7</a:t>
              </a:r>
              <a:endParaRPr sz="36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87" name="Google Shape;530;p25">
              <a:extLst>
                <a:ext uri="{FF2B5EF4-FFF2-40B4-BE49-F238E27FC236}">
                  <a16:creationId xmlns:a16="http://schemas.microsoft.com/office/drawing/2014/main" id="{307E09C7-D619-7547-B222-EF5AB645516B}"/>
                </a:ext>
              </a:extLst>
            </p:cNvPr>
            <p:cNvSpPr txBox="1"/>
            <p:nvPr/>
          </p:nvSpPr>
          <p:spPr>
            <a:xfrm>
              <a:off x="2956305" y="3555873"/>
              <a:ext cx="1799140" cy="74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CO" sz="1600" dirty="0">
                  <a:solidFill>
                    <a:srgbClr val="262A45"/>
                  </a:solidFill>
                  <a:latin typeface="Ubuntu Medium" panose="020B0504030602030204" pitchFamily="34" charset="0"/>
                </a:rPr>
                <a:t>Informar el medio de pago utilizado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434343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7" name="Google Shape;521;p25">
            <a:extLst>
              <a:ext uri="{FF2B5EF4-FFF2-40B4-BE49-F238E27FC236}">
                <a16:creationId xmlns:a16="http://schemas.microsoft.com/office/drawing/2014/main" id="{59313EB5-14B7-E841-BB07-A4D75AB5DE92}"/>
              </a:ext>
            </a:extLst>
          </p:cNvPr>
          <p:cNvGrpSpPr/>
          <p:nvPr/>
        </p:nvGrpSpPr>
        <p:grpSpPr>
          <a:xfrm>
            <a:off x="8375242" y="2258959"/>
            <a:ext cx="1668565" cy="2928515"/>
            <a:chOff x="4543713" y="1326163"/>
            <a:chExt cx="1603119" cy="2813649"/>
          </a:xfrm>
        </p:grpSpPr>
        <p:sp>
          <p:nvSpPr>
            <p:cNvPr id="98" name="Google Shape;522;p25">
              <a:extLst>
                <a:ext uri="{FF2B5EF4-FFF2-40B4-BE49-F238E27FC236}">
                  <a16:creationId xmlns:a16="http://schemas.microsoft.com/office/drawing/2014/main" id="{2A7C218B-E717-3F4D-A032-A92DDA5EB798}"/>
                </a:ext>
              </a:extLst>
            </p:cNvPr>
            <p:cNvSpPr/>
            <p:nvPr/>
          </p:nvSpPr>
          <p:spPr>
            <a:xfrm>
              <a:off x="4543713" y="1326163"/>
              <a:ext cx="1441875" cy="1755900"/>
            </a:xfrm>
            <a:custGeom>
              <a:avLst/>
              <a:gdLst/>
              <a:ahLst/>
              <a:cxnLst/>
              <a:rect l="l" t="t" r="r" b="b"/>
              <a:pathLst>
                <a:path w="57675" h="70236" extrusionOk="0">
                  <a:moveTo>
                    <a:pt x="28838" y="0"/>
                  </a:moveTo>
                  <a:cubicBezTo>
                    <a:pt x="12943" y="0"/>
                    <a:pt x="1" y="12942"/>
                    <a:pt x="1" y="28837"/>
                  </a:cubicBezTo>
                  <a:cubicBezTo>
                    <a:pt x="1" y="29480"/>
                    <a:pt x="525" y="30004"/>
                    <a:pt x="1167" y="30004"/>
                  </a:cubicBezTo>
                  <a:cubicBezTo>
                    <a:pt x="1810" y="30004"/>
                    <a:pt x="2322" y="29480"/>
                    <a:pt x="2322" y="28837"/>
                  </a:cubicBezTo>
                  <a:cubicBezTo>
                    <a:pt x="2322" y="14216"/>
                    <a:pt x="14217" y="2322"/>
                    <a:pt x="28838" y="2322"/>
                  </a:cubicBezTo>
                  <a:cubicBezTo>
                    <a:pt x="43458" y="2322"/>
                    <a:pt x="55353" y="14216"/>
                    <a:pt x="55353" y="28837"/>
                  </a:cubicBezTo>
                  <a:cubicBezTo>
                    <a:pt x="55353" y="43458"/>
                    <a:pt x="43458" y="55352"/>
                    <a:pt x="28838" y="55352"/>
                  </a:cubicBezTo>
                  <a:cubicBezTo>
                    <a:pt x="28195" y="55352"/>
                    <a:pt x="27671" y="55864"/>
                    <a:pt x="27671" y="56507"/>
                  </a:cubicBezTo>
                  <a:lnTo>
                    <a:pt x="27671" y="66282"/>
                  </a:lnTo>
                  <a:lnTo>
                    <a:pt x="22992" y="61603"/>
                  </a:lnTo>
                  <a:cubicBezTo>
                    <a:pt x="22765" y="61371"/>
                    <a:pt x="22471" y="61255"/>
                    <a:pt x="22175" y="61255"/>
                  </a:cubicBezTo>
                  <a:cubicBezTo>
                    <a:pt x="21878" y="61255"/>
                    <a:pt x="21581" y="61371"/>
                    <a:pt x="21349" y="61603"/>
                  </a:cubicBezTo>
                  <a:cubicBezTo>
                    <a:pt x="20896" y="62056"/>
                    <a:pt x="20896" y="62782"/>
                    <a:pt x="21349" y="63234"/>
                  </a:cubicBezTo>
                  <a:lnTo>
                    <a:pt x="28016" y="69902"/>
                  </a:lnTo>
                  <a:cubicBezTo>
                    <a:pt x="28242" y="70128"/>
                    <a:pt x="28540" y="70235"/>
                    <a:pt x="28838" y="70235"/>
                  </a:cubicBezTo>
                  <a:cubicBezTo>
                    <a:pt x="29135" y="70235"/>
                    <a:pt x="29421" y="70128"/>
                    <a:pt x="29659" y="69902"/>
                  </a:cubicBezTo>
                  <a:lnTo>
                    <a:pt x="36315" y="63234"/>
                  </a:lnTo>
                  <a:cubicBezTo>
                    <a:pt x="36767" y="62782"/>
                    <a:pt x="36767" y="62056"/>
                    <a:pt x="36315" y="61603"/>
                  </a:cubicBezTo>
                  <a:cubicBezTo>
                    <a:pt x="36089" y="61371"/>
                    <a:pt x="35791" y="61255"/>
                    <a:pt x="35493" y="61255"/>
                  </a:cubicBezTo>
                  <a:cubicBezTo>
                    <a:pt x="35196" y="61255"/>
                    <a:pt x="34898" y="61371"/>
                    <a:pt x="34672" y="61603"/>
                  </a:cubicBezTo>
                  <a:lnTo>
                    <a:pt x="29993" y="66270"/>
                  </a:lnTo>
                  <a:lnTo>
                    <a:pt x="29993" y="57650"/>
                  </a:lnTo>
                  <a:cubicBezTo>
                    <a:pt x="45363" y="57031"/>
                    <a:pt x="57675" y="44351"/>
                    <a:pt x="57675" y="28837"/>
                  </a:cubicBezTo>
                  <a:cubicBezTo>
                    <a:pt x="57675" y="12942"/>
                    <a:pt x="44732" y="0"/>
                    <a:pt x="28838" y="0"/>
                  </a:cubicBezTo>
                  <a:close/>
                </a:path>
              </a:pathLst>
            </a:custGeom>
            <a:noFill/>
            <a:ln w="19050">
              <a:solidFill>
                <a:srgbClr val="43D48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Ubuntu Medium" panose="020B0504030602030204" pitchFamily="34" charset="0"/>
              </a:endParaRPr>
            </a:p>
          </p:txBody>
        </p:sp>
        <p:sp>
          <p:nvSpPr>
            <p:cNvPr id="99" name="Google Shape;523;p25">
              <a:extLst>
                <a:ext uri="{FF2B5EF4-FFF2-40B4-BE49-F238E27FC236}">
                  <a16:creationId xmlns:a16="http://schemas.microsoft.com/office/drawing/2014/main" id="{0565E9F2-C875-184B-B751-F1380B4C0597}"/>
                </a:ext>
              </a:extLst>
            </p:cNvPr>
            <p:cNvSpPr/>
            <p:nvPr/>
          </p:nvSpPr>
          <p:spPr>
            <a:xfrm>
              <a:off x="4775288" y="1557738"/>
              <a:ext cx="978725" cy="978700"/>
            </a:xfrm>
            <a:custGeom>
              <a:avLst/>
              <a:gdLst/>
              <a:ahLst/>
              <a:cxnLst/>
              <a:rect l="l" t="t" r="r" b="b"/>
              <a:pathLst>
                <a:path w="39149" h="39148" extrusionOk="0">
                  <a:moveTo>
                    <a:pt x="19575" y="0"/>
                  </a:moveTo>
                  <a:cubicBezTo>
                    <a:pt x="8764" y="0"/>
                    <a:pt x="1" y="8763"/>
                    <a:pt x="1" y="19574"/>
                  </a:cubicBezTo>
                  <a:cubicBezTo>
                    <a:pt x="1" y="30385"/>
                    <a:pt x="8764" y="39148"/>
                    <a:pt x="19575" y="39148"/>
                  </a:cubicBezTo>
                  <a:cubicBezTo>
                    <a:pt x="30385" y="39148"/>
                    <a:pt x="39148" y="30385"/>
                    <a:pt x="39148" y="19574"/>
                  </a:cubicBezTo>
                  <a:cubicBezTo>
                    <a:pt x="39148" y="8763"/>
                    <a:pt x="30385" y="0"/>
                    <a:pt x="19575" y="0"/>
                  </a:cubicBezTo>
                  <a:close/>
                </a:path>
              </a:pathLst>
            </a:cu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dirty="0">
                  <a:solidFill>
                    <a:srgbClr val="FFFFFF"/>
                  </a:solidFill>
                  <a:latin typeface="Ubuntu Medium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10</a:t>
              </a:r>
              <a:endParaRPr sz="4000" dirty="0">
                <a:solidFill>
                  <a:srgbClr val="FFFFFF"/>
                </a:solidFill>
                <a:latin typeface="Ubuntu Medium" panose="020B0504030602030204" pitchFamily="34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525;p25">
              <a:extLst>
                <a:ext uri="{FF2B5EF4-FFF2-40B4-BE49-F238E27FC236}">
                  <a16:creationId xmlns:a16="http://schemas.microsoft.com/office/drawing/2014/main" id="{776EC5AC-16E8-784E-8936-77FD8122C7A4}"/>
                </a:ext>
              </a:extLst>
            </p:cNvPr>
            <p:cNvSpPr txBox="1"/>
            <p:nvPr/>
          </p:nvSpPr>
          <p:spPr>
            <a:xfrm>
              <a:off x="4595532" y="3710212"/>
              <a:ext cx="155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es-MX" sz="1600" dirty="0">
                  <a:solidFill>
                    <a:srgbClr val="0C2E3F"/>
                  </a:solidFill>
                  <a:latin typeface="Ubuntu Medium" panose="020B0504030602030204" pitchFamily="34" charset="0"/>
                </a:rPr>
                <a:t>Razón social y NIT del proveedor de soluciones tecnológicas, y la identificación del software</a:t>
              </a:r>
              <a:endParaRPr lang="es-ES" sz="1600" dirty="0">
                <a:solidFill>
                  <a:srgbClr val="0C2E3F"/>
                </a:solidFill>
                <a:latin typeface="Ubuntu Medium" panose="020B0504030602030204" pitchFamily="34" charset="0"/>
              </a:endParaRPr>
            </a:p>
          </p:txBody>
        </p:sp>
      </p:grp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2A00A34F-9527-B448-9EE1-C69476913923}"/>
              </a:ext>
            </a:extLst>
          </p:cNvPr>
          <p:cNvSpPr txBox="1"/>
          <p:nvPr/>
        </p:nvSpPr>
        <p:spPr>
          <a:xfrm>
            <a:off x="8839200" y="2382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902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89B0983-8DEA-D544-A4AA-3D0AD7DB4E7F}"/>
              </a:ext>
            </a:extLst>
          </p:cNvPr>
          <p:cNvSpPr txBox="1">
            <a:spLocks/>
          </p:cNvSpPr>
          <p:nvPr/>
        </p:nvSpPr>
        <p:spPr>
          <a:xfrm>
            <a:off x="6364138" y="4055284"/>
            <a:ext cx="1733558" cy="397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02060"/>
                </a:solidFill>
                <a:ea typeface="MS PGothic" panose="020B0600070205080204" pitchFamily="34" charset="-128"/>
                <a:cs typeface="Tahoma" panose="020B0604030504040204" pitchFamily="34" charset="0"/>
              </a:defRPr>
            </a:lvl1pPr>
          </a:lstStyle>
          <a:p>
            <a:pPr algn="ctr"/>
            <a:endParaRPr lang="es-CO" sz="1400" b="0" dirty="0">
              <a:solidFill>
                <a:srgbClr val="48A99D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BC16C6-DF54-2A47-953C-5632BF065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90" y="1948905"/>
            <a:ext cx="3744644" cy="1445175"/>
          </a:xfrm>
          <a:prstGeom prst="roundRect">
            <a:avLst>
              <a:gd name="adj" fmla="val 9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8" descr="Icono Avatar, personas, persona, empresa, corbata, el muchacho, niño,  cabello castaño Gratis de Business &amp; avatar">
            <a:extLst>
              <a:ext uri="{FF2B5EF4-FFF2-40B4-BE49-F238E27FC236}">
                <a16:creationId xmlns:a16="http://schemas.microsoft.com/office/drawing/2014/main" id="{5EABC7D7-1E24-914D-BD56-388EED2AA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8" y="1836694"/>
            <a:ext cx="1398487" cy="13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C47C2A60-323C-8D4C-AEE6-976184D30266}"/>
              </a:ext>
            </a:extLst>
          </p:cNvPr>
          <p:cNvGrpSpPr/>
          <p:nvPr/>
        </p:nvGrpSpPr>
        <p:grpSpPr>
          <a:xfrm>
            <a:off x="4001296" y="1862841"/>
            <a:ext cx="835789" cy="808783"/>
            <a:chOff x="3906240" y="1850786"/>
            <a:chExt cx="835789" cy="808783"/>
          </a:xfrm>
        </p:grpSpPr>
        <p:pic>
          <p:nvPicPr>
            <p:cNvPr id="14" name="Picture 4" descr="La importancia del .XML | Gosocket">
              <a:extLst>
                <a:ext uri="{FF2B5EF4-FFF2-40B4-BE49-F238E27FC236}">
                  <a16:creationId xmlns:a16="http://schemas.microsoft.com/office/drawing/2014/main" id="{6DE20BBD-A93A-CB4D-AA11-3B0C74C05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240" y="1850786"/>
              <a:ext cx="651038" cy="59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ertificación profesional iconos informáticos servicio de calidad, icono de  calidad., Servicio, logo, calidad, industria png | PNGFlow">
              <a:extLst>
                <a:ext uri="{FF2B5EF4-FFF2-40B4-BE49-F238E27FC236}">
                  <a16:creationId xmlns:a16="http://schemas.microsoft.com/office/drawing/2014/main" id="{ADB6FCC4-51DF-5B4B-A480-3E901D67F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8750" y1="21595" x2="38750" y2="21595"/>
                          <a14:foregroundMark x1="37955" y1="78405" x2="37955" y2="78405"/>
                          <a14:foregroundMark x1="59091" y1="80613" x2="59091" y2="80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735" y="2250871"/>
              <a:ext cx="441294" cy="40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CAA9164-F291-6342-8F08-D644DB01DB18}"/>
              </a:ext>
            </a:extLst>
          </p:cNvPr>
          <p:cNvGrpSpPr/>
          <p:nvPr/>
        </p:nvGrpSpPr>
        <p:grpSpPr>
          <a:xfrm>
            <a:off x="2331202" y="4034978"/>
            <a:ext cx="66020" cy="336787"/>
            <a:chOff x="2552922" y="4038793"/>
            <a:chExt cx="66020" cy="336787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1E75D2FE-2ABF-224A-A357-32F8A0B72637}"/>
                </a:ext>
              </a:extLst>
            </p:cNvPr>
            <p:cNvSpPr/>
            <p:nvPr/>
          </p:nvSpPr>
          <p:spPr>
            <a:xfrm>
              <a:off x="2552922" y="4038793"/>
              <a:ext cx="66020" cy="58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816A286-DF57-534E-BB6D-5E771E5CE40C}"/>
                </a:ext>
              </a:extLst>
            </p:cNvPr>
            <p:cNvSpPr/>
            <p:nvPr/>
          </p:nvSpPr>
          <p:spPr>
            <a:xfrm>
              <a:off x="2552922" y="4177850"/>
              <a:ext cx="66020" cy="58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3358F6A9-28FF-3142-A633-F35243880013}"/>
                </a:ext>
              </a:extLst>
            </p:cNvPr>
            <p:cNvSpPr/>
            <p:nvPr/>
          </p:nvSpPr>
          <p:spPr>
            <a:xfrm>
              <a:off x="2552922" y="4316907"/>
              <a:ext cx="66020" cy="58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Flecha derecha 19">
            <a:extLst>
              <a:ext uri="{FF2B5EF4-FFF2-40B4-BE49-F238E27FC236}">
                <a16:creationId xmlns:a16="http://schemas.microsoft.com/office/drawing/2014/main" id="{4B516B54-FC60-DA49-9CC1-9069ED966558}"/>
              </a:ext>
            </a:extLst>
          </p:cNvPr>
          <p:cNvSpPr/>
          <p:nvPr/>
        </p:nvSpPr>
        <p:spPr>
          <a:xfrm>
            <a:off x="3205868" y="2431511"/>
            <a:ext cx="573749" cy="220068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 derecha 20">
            <a:extLst>
              <a:ext uri="{FF2B5EF4-FFF2-40B4-BE49-F238E27FC236}">
                <a16:creationId xmlns:a16="http://schemas.microsoft.com/office/drawing/2014/main" id="{62599D14-4C0B-794E-A4D7-8743F2D2D16A}"/>
              </a:ext>
            </a:extLst>
          </p:cNvPr>
          <p:cNvSpPr/>
          <p:nvPr/>
        </p:nvSpPr>
        <p:spPr>
          <a:xfrm>
            <a:off x="3205868" y="3465695"/>
            <a:ext cx="573749" cy="220068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 derecha 21">
            <a:extLst>
              <a:ext uri="{FF2B5EF4-FFF2-40B4-BE49-F238E27FC236}">
                <a16:creationId xmlns:a16="http://schemas.microsoft.com/office/drawing/2014/main" id="{09DB73B9-69C8-1441-B2E0-3EAA4E56044A}"/>
              </a:ext>
            </a:extLst>
          </p:cNvPr>
          <p:cNvSpPr/>
          <p:nvPr/>
        </p:nvSpPr>
        <p:spPr>
          <a:xfrm>
            <a:off x="3205868" y="4779207"/>
            <a:ext cx="573749" cy="220068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EE7713F-21F3-7448-91F5-CAC12AEBF761}"/>
              </a:ext>
            </a:extLst>
          </p:cNvPr>
          <p:cNvSpPr txBox="1"/>
          <p:nvPr/>
        </p:nvSpPr>
        <p:spPr>
          <a:xfrm>
            <a:off x="466725" y="3272113"/>
            <a:ext cx="12631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Helvetica" pitchFamily="2" charset="0"/>
              </a:rPr>
              <a:t>Sujeto Obligado (Empleador)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91C1860-0838-0348-B3CF-BFAA7F8D7F1B}"/>
              </a:ext>
            </a:extLst>
          </p:cNvPr>
          <p:cNvSpPr txBox="1"/>
          <p:nvPr/>
        </p:nvSpPr>
        <p:spPr>
          <a:xfrm>
            <a:off x="1843388" y="5346994"/>
            <a:ext cx="103508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rgbClr val="252943"/>
                </a:solidFill>
              </a:rPr>
              <a:t>Empleados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B83F2E74-984D-594A-B02C-8B2BB60EE877}"/>
              </a:ext>
            </a:extLst>
          </p:cNvPr>
          <p:cNvGrpSpPr/>
          <p:nvPr/>
        </p:nvGrpSpPr>
        <p:grpSpPr>
          <a:xfrm>
            <a:off x="4001295" y="3180990"/>
            <a:ext cx="835789" cy="808783"/>
            <a:chOff x="3906239" y="2864246"/>
            <a:chExt cx="835789" cy="808783"/>
          </a:xfrm>
        </p:grpSpPr>
        <p:pic>
          <p:nvPicPr>
            <p:cNvPr id="26" name="Picture 4" descr="La importancia del .XML | Gosocket">
              <a:extLst>
                <a:ext uri="{FF2B5EF4-FFF2-40B4-BE49-F238E27FC236}">
                  <a16:creationId xmlns:a16="http://schemas.microsoft.com/office/drawing/2014/main" id="{6E379A2A-4436-FD4C-B736-81CFA8A57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239" y="2864246"/>
              <a:ext cx="651038" cy="59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Certificación profesional iconos informáticos servicio de calidad, icono de  calidad., Servicio, logo, calidad, industria png | PNGFlow">
              <a:extLst>
                <a:ext uri="{FF2B5EF4-FFF2-40B4-BE49-F238E27FC236}">
                  <a16:creationId xmlns:a16="http://schemas.microsoft.com/office/drawing/2014/main" id="{C25E6ED8-0C9A-1D42-B40E-EDE929EE8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8750" y1="21595" x2="38750" y2="21595"/>
                          <a14:foregroundMark x1="37955" y1="78405" x2="37955" y2="78405"/>
                          <a14:foregroundMark x1="59091" y1="80613" x2="59091" y2="80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734" y="3264331"/>
              <a:ext cx="441294" cy="40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72DF494-7778-5247-9E43-E1AFDFCA0426}"/>
              </a:ext>
            </a:extLst>
          </p:cNvPr>
          <p:cNvGrpSpPr/>
          <p:nvPr/>
        </p:nvGrpSpPr>
        <p:grpSpPr>
          <a:xfrm>
            <a:off x="4001295" y="4646011"/>
            <a:ext cx="835789" cy="808783"/>
            <a:chOff x="3906239" y="4239656"/>
            <a:chExt cx="835789" cy="808783"/>
          </a:xfrm>
        </p:grpSpPr>
        <p:pic>
          <p:nvPicPr>
            <p:cNvPr id="29" name="Picture 4" descr="La importancia del .XML | Gosocket">
              <a:extLst>
                <a:ext uri="{FF2B5EF4-FFF2-40B4-BE49-F238E27FC236}">
                  <a16:creationId xmlns:a16="http://schemas.microsoft.com/office/drawing/2014/main" id="{AD1B7E8B-8651-F149-8E3E-9CB71500E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239" y="4239656"/>
              <a:ext cx="651038" cy="59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4" descr="Certificación profesional iconos informáticos servicio de calidad, icono de  calidad., Servicio, logo, calidad, industria png | PNGFlow">
              <a:extLst>
                <a:ext uri="{FF2B5EF4-FFF2-40B4-BE49-F238E27FC236}">
                  <a16:creationId xmlns:a16="http://schemas.microsoft.com/office/drawing/2014/main" id="{7D15460D-59A4-B342-A862-6087EEA26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38750" y1="21595" x2="38750" y2="21595"/>
                          <a14:foregroundMark x1="37955" y1="78405" x2="37955" y2="78405"/>
                          <a14:foregroundMark x1="59091" y1="80613" x2="59091" y2="80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734" y="4639741"/>
              <a:ext cx="441294" cy="408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55D87FD-D9B6-F043-9E83-F4C148C76E01}"/>
              </a:ext>
            </a:extLst>
          </p:cNvPr>
          <p:cNvSpPr txBox="1"/>
          <p:nvPr/>
        </p:nvSpPr>
        <p:spPr>
          <a:xfrm>
            <a:off x="3635288" y="5536002"/>
            <a:ext cx="17014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Helvetica" pitchFamily="2" charset="0"/>
              </a:rPr>
              <a:t>Nómina Individual Electrónica Firmada</a:t>
            </a:r>
          </a:p>
        </p:txBody>
      </p:sp>
      <p:sp>
        <p:nvSpPr>
          <p:cNvPr id="32" name="Flecha derecha 31">
            <a:extLst>
              <a:ext uri="{FF2B5EF4-FFF2-40B4-BE49-F238E27FC236}">
                <a16:creationId xmlns:a16="http://schemas.microsoft.com/office/drawing/2014/main" id="{5F0418BD-47AE-1042-B1CD-E48228F2C3D3}"/>
              </a:ext>
            </a:extLst>
          </p:cNvPr>
          <p:cNvSpPr/>
          <p:nvPr/>
        </p:nvSpPr>
        <p:spPr>
          <a:xfrm>
            <a:off x="5101017" y="2122002"/>
            <a:ext cx="2791872" cy="273615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Flecha derecha 32">
            <a:extLst>
              <a:ext uri="{FF2B5EF4-FFF2-40B4-BE49-F238E27FC236}">
                <a16:creationId xmlns:a16="http://schemas.microsoft.com/office/drawing/2014/main" id="{AD109403-D88C-E143-BA39-7E5A51E8E5F8}"/>
              </a:ext>
            </a:extLst>
          </p:cNvPr>
          <p:cNvSpPr/>
          <p:nvPr/>
        </p:nvSpPr>
        <p:spPr>
          <a:xfrm rot="5400000">
            <a:off x="11025177" y="1474798"/>
            <a:ext cx="589660" cy="202912"/>
          </a:xfrm>
          <a:prstGeom prst="rightArrow">
            <a:avLst/>
          </a:prstGeom>
          <a:solidFill>
            <a:srgbClr val="0C8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3530CA2-8BA9-A84A-B07B-FD6D49C64E82}"/>
              </a:ext>
            </a:extLst>
          </p:cNvPr>
          <p:cNvSpPr txBox="1"/>
          <p:nvPr/>
        </p:nvSpPr>
        <p:spPr>
          <a:xfrm>
            <a:off x="6300344" y="4205372"/>
            <a:ext cx="1822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Helvetica" pitchFamily="2" charset="0"/>
              </a:rPr>
              <a:t>AppResponses Individuales (Procesado Correctamente)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E194C185-F65A-8F4E-9333-E4A7E139256D}"/>
              </a:ext>
            </a:extLst>
          </p:cNvPr>
          <p:cNvSpPr/>
          <p:nvPr/>
        </p:nvSpPr>
        <p:spPr>
          <a:xfrm>
            <a:off x="1827011" y="2153417"/>
            <a:ext cx="1035086" cy="3183128"/>
          </a:xfrm>
          <a:prstGeom prst="rect">
            <a:avLst/>
          </a:prstGeom>
          <a:noFill/>
          <a:ln w="38100">
            <a:solidFill>
              <a:srgbClr val="2529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Flecha derecha 35">
            <a:extLst>
              <a:ext uri="{FF2B5EF4-FFF2-40B4-BE49-F238E27FC236}">
                <a16:creationId xmlns:a16="http://schemas.microsoft.com/office/drawing/2014/main" id="{2945F207-881B-5C4D-A0FC-31757B070D91}"/>
              </a:ext>
            </a:extLst>
          </p:cNvPr>
          <p:cNvSpPr/>
          <p:nvPr/>
        </p:nvSpPr>
        <p:spPr>
          <a:xfrm rot="5400000">
            <a:off x="9688040" y="3477786"/>
            <a:ext cx="690642" cy="267629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669D92B-9C5D-914E-ADB7-C99DEEBB31A8}"/>
              </a:ext>
            </a:extLst>
          </p:cNvPr>
          <p:cNvSpPr txBox="1"/>
          <p:nvPr/>
        </p:nvSpPr>
        <p:spPr>
          <a:xfrm>
            <a:off x="3772845" y="1643610"/>
            <a:ext cx="3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52943"/>
                </a:solidFill>
              </a:rPr>
              <a:t>1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7526F31-AED3-FB4F-A307-33FAEFAB357A}"/>
              </a:ext>
            </a:extLst>
          </p:cNvPr>
          <p:cNvSpPr txBox="1"/>
          <p:nvPr/>
        </p:nvSpPr>
        <p:spPr>
          <a:xfrm>
            <a:off x="3740268" y="2963310"/>
            <a:ext cx="3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52943"/>
                </a:solidFill>
              </a:rPr>
              <a:t>2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17195C2-1BAE-9743-96EB-FA370C28E3D0}"/>
              </a:ext>
            </a:extLst>
          </p:cNvPr>
          <p:cNvSpPr txBox="1"/>
          <p:nvPr/>
        </p:nvSpPr>
        <p:spPr>
          <a:xfrm>
            <a:off x="3797598" y="4364111"/>
            <a:ext cx="3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52943"/>
                </a:solidFill>
              </a:rPr>
              <a:t>N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31F6A07-E538-A14C-88E5-C4B2890B8BE5}"/>
              </a:ext>
            </a:extLst>
          </p:cNvPr>
          <p:cNvGrpSpPr/>
          <p:nvPr/>
        </p:nvGrpSpPr>
        <p:grpSpPr>
          <a:xfrm>
            <a:off x="10454661" y="1983454"/>
            <a:ext cx="1330287" cy="1069678"/>
            <a:chOff x="10551489" y="3408476"/>
            <a:chExt cx="1330287" cy="1069678"/>
          </a:xfrm>
        </p:grpSpPr>
        <p:pic>
          <p:nvPicPr>
            <p:cNvPr id="41" name="Picture 4" descr="La importancia del .XML | Gosocket">
              <a:extLst>
                <a:ext uri="{FF2B5EF4-FFF2-40B4-BE49-F238E27FC236}">
                  <a16:creationId xmlns:a16="http://schemas.microsoft.com/office/drawing/2014/main" id="{70346993-F0C9-D14D-9CEE-C99A9EFA1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9861" y="3721975"/>
              <a:ext cx="651038" cy="59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0" descr="Signo de Verificado en Círculo Verde PNG transparente - StickPNG">
              <a:extLst>
                <a:ext uri="{FF2B5EF4-FFF2-40B4-BE49-F238E27FC236}">
                  <a16:creationId xmlns:a16="http://schemas.microsoft.com/office/drawing/2014/main" id="{9C6AE994-7864-FC4B-8788-E4D9CEBB3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263" y="4105641"/>
              <a:ext cx="372513" cy="37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289596B4-2CC3-BE4E-8B12-AE0A3525F290}"/>
                </a:ext>
              </a:extLst>
            </p:cNvPr>
            <p:cNvGrpSpPr/>
            <p:nvPr/>
          </p:nvGrpSpPr>
          <p:grpSpPr>
            <a:xfrm>
              <a:off x="10551489" y="3926620"/>
              <a:ext cx="336570" cy="63982"/>
              <a:chOff x="10551489" y="3926620"/>
              <a:chExt cx="336570" cy="63982"/>
            </a:xfrm>
          </p:grpSpPr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C157320F-D92D-1847-BEA5-4FBD2E3D98E1}"/>
                  </a:ext>
                </a:extLst>
              </p:cNvPr>
              <p:cNvSpPr/>
              <p:nvPr/>
            </p:nvSpPr>
            <p:spPr>
              <a:xfrm>
                <a:off x="10551489" y="3926620"/>
                <a:ext cx="66020" cy="58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F3A0100A-B951-F447-ACD2-211926D38F15}"/>
                  </a:ext>
                </a:extLst>
              </p:cNvPr>
              <p:cNvSpPr/>
              <p:nvPr/>
            </p:nvSpPr>
            <p:spPr>
              <a:xfrm>
                <a:off x="10689109" y="3931619"/>
                <a:ext cx="66020" cy="58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7" name="Elipse 46">
                <a:extLst>
                  <a:ext uri="{FF2B5EF4-FFF2-40B4-BE49-F238E27FC236}">
                    <a16:creationId xmlns:a16="http://schemas.microsoft.com/office/drawing/2014/main" id="{BBE0B234-C7E0-2B45-A713-BFFC9B93C5A1}"/>
                  </a:ext>
                </a:extLst>
              </p:cNvPr>
              <p:cNvSpPr/>
              <p:nvPr/>
            </p:nvSpPr>
            <p:spPr>
              <a:xfrm>
                <a:off x="10822039" y="3931929"/>
                <a:ext cx="66020" cy="586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E017CAE7-990D-DB42-84D2-F4A6E287B418}"/>
                </a:ext>
              </a:extLst>
            </p:cNvPr>
            <p:cNvSpPr txBox="1"/>
            <p:nvPr/>
          </p:nvSpPr>
          <p:spPr>
            <a:xfrm>
              <a:off x="10774118" y="3408476"/>
              <a:ext cx="3455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/>
                <a:t>N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31F826C2-50A9-E04B-AE0C-B94C0028CB37}"/>
              </a:ext>
            </a:extLst>
          </p:cNvPr>
          <p:cNvGrpSpPr/>
          <p:nvPr/>
        </p:nvGrpSpPr>
        <p:grpSpPr>
          <a:xfrm>
            <a:off x="8182422" y="1977492"/>
            <a:ext cx="1130407" cy="1081602"/>
            <a:chOff x="8529732" y="3408476"/>
            <a:chExt cx="1130407" cy="1081602"/>
          </a:xfrm>
        </p:grpSpPr>
        <p:pic>
          <p:nvPicPr>
            <p:cNvPr id="49" name="Picture 4" descr="La importancia del .XML | Gosocket">
              <a:extLst>
                <a:ext uri="{FF2B5EF4-FFF2-40B4-BE49-F238E27FC236}">
                  <a16:creationId xmlns:a16="http://schemas.microsoft.com/office/drawing/2014/main" id="{71B855D2-86F3-4141-908A-D099C0672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224" y="3733899"/>
              <a:ext cx="651038" cy="59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0" descr="Signo de Verificado en Círculo Verde PNG transparente - StickPNG">
              <a:extLst>
                <a:ext uri="{FF2B5EF4-FFF2-40B4-BE49-F238E27FC236}">
                  <a16:creationId xmlns:a16="http://schemas.microsoft.com/office/drawing/2014/main" id="{15776998-22DD-8341-AEAA-7E38CED79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626" y="4117565"/>
              <a:ext cx="372513" cy="37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066064D7-23D0-7044-8C00-35104F44FA76}"/>
                </a:ext>
              </a:extLst>
            </p:cNvPr>
            <p:cNvSpPr txBox="1"/>
            <p:nvPr/>
          </p:nvSpPr>
          <p:spPr>
            <a:xfrm>
              <a:off x="8529732" y="3408476"/>
              <a:ext cx="3455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/>
                <a:t>1</a:t>
              </a: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37EDDE9-C6D5-454C-9ED3-552BDA699094}"/>
              </a:ext>
            </a:extLst>
          </p:cNvPr>
          <p:cNvGrpSpPr/>
          <p:nvPr/>
        </p:nvGrpSpPr>
        <p:grpSpPr>
          <a:xfrm>
            <a:off x="9321914" y="1977492"/>
            <a:ext cx="1150624" cy="1081602"/>
            <a:chOff x="9415979" y="3408476"/>
            <a:chExt cx="1150624" cy="1081602"/>
          </a:xfrm>
        </p:grpSpPr>
        <p:pic>
          <p:nvPicPr>
            <p:cNvPr id="53" name="Picture 4" descr="La importancia del .XML | Gosocket">
              <a:extLst>
                <a:ext uri="{FF2B5EF4-FFF2-40B4-BE49-F238E27FC236}">
                  <a16:creationId xmlns:a16="http://schemas.microsoft.com/office/drawing/2014/main" id="{6DB00AAA-E976-7A47-BAED-3E27AB365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4688" y="3733899"/>
              <a:ext cx="651038" cy="59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0" descr="Signo de Verificado en Círculo Verde PNG transparente - StickPNG">
              <a:extLst>
                <a:ext uri="{FF2B5EF4-FFF2-40B4-BE49-F238E27FC236}">
                  <a16:creationId xmlns:a16="http://schemas.microsoft.com/office/drawing/2014/main" id="{A974C4B0-1044-0349-A746-4056A5F1A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4090" y="4117565"/>
              <a:ext cx="372513" cy="37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83F8733C-3E93-294C-B974-26C6D44A8B8B}"/>
                </a:ext>
              </a:extLst>
            </p:cNvPr>
            <p:cNvSpPr txBox="1"/>
            <p:nvPr/>
          </p:nvSpPr>
          <p:spPr>
            <a:xfrm>
              <a:off x="9415979" y="3408476"/>
              <a:ext cx="3455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000" b="1" dirty="0"/>
                <a:t>2</a:t>
              </a:r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A983EBC-A66E-744A-82CC-683D443BD6ED}"/>
              </a:ext>
            </a:extLst>
          </p:cNvPr>
          <p:cNvSpPr txBox="1"/>
          <p:nvPr/>
        </p:nvSpPr>
        <p:spPr>
          <a:xfrm>
            <a:off x="1806255" y="2170522"/>
            <a:ext cx="3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0BDC2"/>
                </a:solidFill>
              </a:rPr>
              <a:t>1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4AD3378-B506-854F-BD73-B38E211CFFD0}"/>
              </a:ext>
            </a:extLst>
          </p:cNvPr>
          <p:cNvSpPr txBox="1"/>
          <p:nvPr/>
        </p:nvSpPr>
        <p:spPr>
          <a:xfrm>
            <a:off x="1804556" y="3052231"/>
            <a:ext cx="3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0BDC2"/>
                </a:solidFill>
              </a:rPr>
              <a:t>2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F4046B40-2D2F-0E48-B446-193C06CCB691}"/>
              </a:ext>
            </a:extLst>
          </p:cNvPr>
          <p:cNvSpPr txBox="1"/>
          <p:nvPr/>
        </p:nvSpPr>
        <p:spPr>
          <a:xfrm>
            <a:off x="1843388" y="4164056"/>
            <a:ext cx="3455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20BDC2"/>
                </a:solidFill>
              </a:rPr>
              <a:t>N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2D5CFD2E-7095-7743-83C9-5BCAC5A62D8C}"/>
              </a:ext>
            </a:extLst>
          </p:cNvPr>
          <p:cNvGrpSpPr/>
          <p:nvPr/>
        </p:nvGrpSpPr>
        <p:grpSpPr>
          <a:xfrm>
            <a:off x="4331721" y="3991362"/>
            <a:ext cx="66020" cy="336787"/>
            <a:chOff x="4276864" y="3639608"/>
            <a:chExt cx="66020" cy="336787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4C9DA861-A40C-6646-AE5C-930719A68495}"/>
                </a:ext>
              </a:extLst>
            </p:cNvPr>
            <p:cNvSpPr/>
            <p:nvPr/>
          </p:nvSpPr>
          <p:spPr>
            <a:xfrm>
              <a:off x="4276864" y="3639608"/>
              <a:ext cx="66020" cy="58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719F53EF-894F-3E42-986A-0A75B5A688E1}"/>
                </a:ext>
              </a:extLst>
            </p:cNvPr>
            <p:cNvSpPr/>
            <p:nvPr/>
          </p:nvSpPr>
          <p:spPr>
            <a:xfrm>
              <a:off x="4276864" y="3778665"/>
              <a:ext cx="66020" cy="58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CA11DA4D-599E-BD4D-88FC-3039390AC587}"/>
                </a:ext>
              </a:extLst>
            </p:cNvPr>
            <p:cNvSpPr/>
            <p:nvPr/>
          </p:nvSpPr>
          <p:spPr>
            <a:xfrm>
              <a:off x="4276864" y="3917722"/>
              <a:ext cx="66020" cy="5867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FA5AD6E3-700D-DD44-904D-6C8559BD726E}"/>
              </a:ext>
            </a:extLst>
          </p:cNvPr>
          <p:cNvSpPr txBox="1"/>
          <p:nvPr/>
        </p:nvSpPr>
        <p:spPr>
          <a:xfrm>
            <a:off x="7286441" y="1434430"/>
            <a:ext cx="168716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dirty="0"/>
              <a:t>Realiza Validaciones</a:t>
            </a:r>
          </a:p>
        </p:txBody>
      </p:sp>
      <p:pic>
        <p:nvPicPr>
          <p:cNvPr id="64" name="Picture 8" descr="Icono Avatar, personas, persona, empresa, corbata, el muchacho, niño,  cabello castaño Gratis de Business &amp; avatar">
            <a:extLst>
              <a:ext uri="{FF2B5EF4-FFF2-40B4-BE49-F238E27FC236}">
                <a16:creationId xmlns:a16="http://schemas.microsoft.com/office/drawing/2014/main" id="{A786EAAA-0A29-3E41-B46A-C79CDB99D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281" y="3776381"/>
            <a:ext cx="1398487" cy="139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439F07BD-04E3-D24F-8A0F-886A96EEADBF}"/>
              </a:ext>
            </a:extLst>
          </p:cNvPr>
          <p:cNvSpPr txBox="1"/>
          <p:nvPr/>
        </p:nvSpPr>
        <p:spPr>
          <a:xfrm>
            <a:off x="8294218" y="4214014"/>
            <a:ext cx="20372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latin typeface="Helvetica" pitchFamily="2" charset="0"/>
              </a:rPr>
              <a:t>Sujeto Obligado (Empleador)</a:t>
            </a:r>
          </a:p>
        </p:txBody>
      </p:sp>
      <p:sp>
        <p:nvSpPr>
          <p:cNvPr id="66" name="Flecha derecha 65">
            <a:extLst>
              <a:ext uri="{FF2B5EF4-FFF2-40B4-BE49-F238E27FC236}">
                <a16:creationId xmlns:a16="http://schemas.microsoft.com/office/drawing/2014/main" id="{BF2AA16E-D536-BA4A-8C15-230AAAD075E9}"/>
              </a:ext>
            </a:extLst>
          </p:cNvPr>
          <p:cNvSpPr/>
          <p:nvPr/>
        </p:nvSpPr>
        <p:spPr>
          <a:xfrm>
            <a:off x="5098167" y="2772253"/>
            <a:ext cx="2794224" cy="273615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Flecha derecha 66">
            <a:extLst>
              <a:ext uri="{FF2B5EF4-FFF2-40B4-BE49-F238E27FC236}">
                <a16:creationId xmlns:a16="http://schemas.microsoft.com/office/drawing/2014/main" id="{BA786B33-8B75-0747-AFD3-AC1328EA78B9}"/>
              </a:ext>
            </a:extLst>
          </p:cNvPr>
          <p:cNvSpPr/>
          <p:nvPr/>
        </p:nvSpPr>
        <p:spPr>
          <a:xfrm>
            <a:off x="5098167" y="3409059"/>
            <a:ext cx="2794224" cy="273615"/>
          </a:xfrm>
          <a:prstGeom prst="rightArrow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id="{F21654D1-BB4F-4144-ADCA-2818F09C24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7891" y="2349507"/>
            <a:ext cx="525021" cy="676112"/>
          </a:xfrm>
          <a:prstGeom prst="rect">
            <a:avLst/>
          </a:prstGeom>
        </p:spPr>
      </p:pic>
      <p:pic>
        <p:nvPicPr>
          <p:cNvPr id="69" name="Imagen 68">
            <a:extLst>
              <a:ext uri="{FF2B5EF4-FFF2-40B4-BE49-F238E27FC236}">
                <a16:creationId xmlns:a16="http://schemas.microsoft.com/office/drawing/2014/main" id="{9EEB815D-C1C1-C840-B5D4-1184A68EAA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7891" y="3294799"/>
            <a:ext cx="525021" cy="676112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BB2091AB-D15E-994F-968C-579782D1D6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7891" y="4518117"/>
            <a:ext cx="525021" cy="676112"/>
          </a:xfrm>
          <a:prstGeom prst="rect">
            <a:avLst/>
          </a:prstGeom>
        </p:spPr>
      </p:pic>
      <p:grpSp>
        <p:nvGrpSpPr>
          <p:cNvPr id="71" name="Grupo 70">
            <a:extLst>
              <a:ext uri="{FF2B5EF4-FFF2-40B4-BE49-F238E27FC236}">
                <a16:creationId xmlns:a16="http://schemas.microsoft.com/office/drawing/2014/main" id="{CA7463E1-FD4C-BF47-B630-2829A4D5D8B4}"/>
              </a:ext>
            </a:extLst>
          </p:cNvPr>
          <p:cNvGrpSpPr/>
          <p:nvPr/>
        </p:nvGrpSpPr>
        <p:grpSpPr>
          <a:xfrm>
            <a:off x="-13447" y="-9842"/>
            <a:ext cx="12205447" cy="1226291"/>
            <a:chOff x="-4635" y="-5972"/>
            <a:chExt cx="12196635" cy="1226291"/>
          </a:xfrm>
        </p:grpSpPr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36CA8699-ABDB-6C4E-AA3B-FE96FE20459B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F9DDA054-1C0A-B24B-8C55-12E80E0FFBE3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74" name="Imagen 73">
            <a:extLst>
              <a:ext uri="{FF2B5EF4-FFF2-40B4-BE49-F238E27FC236}">
                <a16:creationId xmlns:a16="http://schemas.microsoft.com/office/drawing/2014/main" id="{93BB4E69-9CD9-444E-84B9-B0B0FB013A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96407" y="370507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98480" y="140623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Modelo tenológico del DSNE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FFDCD7-E832-CE40-A18B-8A02BCA59B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14941" y="1137340"/>
            <a:ext cx="2439990" cy="9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5C38725-E072-8049-B71F-C9B2332A2D8F}"/>
              </a:ext>
            </a:extLst>
          </p:cNvPr>
          <p:cNvGrpSpPr/>
          <p:nvPr/>
        </p:nvGrpSpPr>
        <p:grpSpPr>
          <a:xfrm>
            <a:off x="-14288" y="-9675"/>
            <a:ext cx="12205447" cy="1226291"/>
            <a:chOff x="-4635" y="-5972"/>
            <a:chExt cx="12196635" cy="1226291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D23EAA23-A9CD-DD48-A457-F7F663D80758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30D11FB-1EF8-A746-8507-2FBFACB05BA1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3951472E-95CD-D641-86BE-CD27FBBD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70674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11433" y="-303073"/>
            <a:ext cx="9099016" cy="1743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32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Proceso Tecnológico </a:t>
            </a:r>
          </a:p>
          <a:p>
            <a:pPr algn="l"/>
            <a:r>
              <a:rPr lang="es-MX" sz="32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Del Documento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F21911-89EB-D347-8CDC-6D7CBB350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35" y="3815785"/>
            <a:ext cx="9856975" cy="24341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A1F24F-59F0-484E-98E2-18EE36A80499}"/>
              </a:ext>
            </a:extLst>
          </p:cNvPr>
          <p:cNvSpPr txBox="1"/>
          <p:nvPr/>
        </p:nvSpPr>
        <p:spPr>
          <a:xfrm>
            <a:off x="1125285" y="4983900"/>
            <a:ext cx="250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62A45"/>
                </a:solidFill>
                <a:latin typeface="Ubuntu" panose="020B0504030602030204" pitchFamily="34" charset="0"/>
              </a:rPr>
              <a:t>Generación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462EF69-4E80-8449-8A3C-42B19892BB06}"/>
              </a:ext>
            </a:extLst>
          </p:cNvPr>
          <p:cNvSpPr txBox="1"/>
          <p:nvPr/>
        </p:nvSpPr>
        <p:spPr>
          <a:xfrm>
            <a:off x="4656215" y="4676122"/>
            <a:ext cx="2501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800" b="1" kern="0" dirty="0">
                <a:solidFill>
                  <a:srgbClr val="272844"/>
                </a:solidFill>
                <a:latin typeface="Ubuntu" panose="020B0504030602030204" pitchFamily="34" charset="0"/>
              </a:rPr>
              <a:t>Transmisión para la validación</a:t>
            </a:r>
            <a:endParaRPr lang="es-CO" sz="2400" kern="0" dirty="0">
              <a:solidFill>
                <a:srgbClr val="272844"/>
              </a:solidFill>
              <a:latin typeface="Ubuntu" panose="020B0504030602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261C368-EBB3-1844-A6A9-17ABFB18E975}"/>
              </a:ext>
            </a:extLst>
          </p:cNvPr>
          <p:cNvSpPr txBox="1"/>
          <p:nvPr/>
        </p:nvSpPr>
        <p:spPr>
          <a:xfrm>
            <a:off x="8282593" y="4983899"/>
            <a:ext cx="250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262A45"/>
                </a:solidFill>
                <a:latin typeface="Ubuntu" panose="020B0504030602030204" pitchFamily="34" charset="0"/>
              </a:rPr>
              <a:t>Validación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3D3E576-D978-9C40-9BBA-23AE4AA6C23E}"/>
              </a:ext>
            </a:extLst>
          </p:cNvPr>
          <p:cNvSpPr txBox="1"/>
          <p:nvPr/>
        </p:nvSpPr>
        <p:spPr>
          <a:xfrm>
            <a:off x="1964849" y="3858505"/>
            <a:ext cx="44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553CB71-338B-7149-95D5-3ABDDE7DF442}"/>
              </a:ext>
            </a:extLst>
          </p:cNvPr>
          <p:cNvSpPr txBox="1"/>
          <p:nvPr/>
        </p:nvSpPr>
        <p:spPr>
          <a:xfrm>
            <a:off x="5353378" y="3887555"/>
            <a:ext cx="44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9190961-2998-FA4E-9CE4-5759B2EA3F96}"/>
              </a:ext>
            </a:extLst>
          </p:cNvPr>
          <p:cNvSpPr txBox="1"/>
          <p:nvPr/>
        </p:nvSpPr>
        <p:spPr>
          <a:xfrm>
            <a:off x="8937190" y="3876791"/>
            <a:ext cx="44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Ubuntu" panose="020B0504030602030204" pitchFamily="34" charset="0"/>
              </a:rPr>
              <a:t>3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986E45-ADDC-FF45-B278-C57184D70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5636" y="523949"/>
            <a:ext cx="35306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3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0C2D8C4-5129-F743-90E3-44B8A56CE19D}"/>
              </a:ext>
            </a:extLst>
          </p:cNvPr>
          <p:cNvGraphicFramePr>
            <a:graphicFrameLocks noGrp="1"/>
          </p:cNvGraphicFramePr>
          <p:nvPr/>
        </p:nvGraphicFramePr>
        <p:xfrm>
          <a:off x="2349391" y="2745483"/>
          <a:ext cx="7493218" cy="28599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63440">
                  <a:extLst>
                    <a:ext uri="{9D8B030D-6E8A-4147-A177-3AD203B41FA5}">
                      <a16:colId xmlns:a16="http://schemas.microsoft.com/office/drawing/2014/main" val="1903844868"/>
                    </a:ext>
                  </a:extLst>
                </a:gridCol>
                <a:gridCol w="120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492">
                  <a:extLst>
                    <a:ext uri="{9D8B030D-6E8A-4147-A177-3AD203B41FA5}">
                      <a16:colId xmlns:a16="http://schemas.microsoft.com/office/drawing/2014/main" val="4123382359"/>
                    </a:ext>
                  </a:extLst>
                </a:gridCol>
                <a:gridCol w="1474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652">
                  <a:extLst>
                    <a:ext uri="{9D8B030D-6E8A-4147-A177-3AD203B41FA5}">
                      <a16:colId xmlns:a16="http://schemas.microsoft.com/office/drawing/2014/main" val="2790861230"/>
                    </a:ext>
                  </a:extLst>
                </a:gridCol>
                <a:gridCol w="1033091">
                  <a:extLst>
                    <a:ext uri="{9D8B030D-6E8A-4147-A177-3AD203B41FA5}">
                      <a16:colId xmlns:a16="http://schemas.microsoft.com/office/drawing/2014/main" val="2628667529"/>
                    </a:ext>
                  </a:extLst>
                </a:gridCol>
              </a:tblGrid>
              <a:tr h="7078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7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Calendario de Documento Soporte de pago de Nómina Electrónica </a:t>
                      </a:r>
                      <a:endParaRPr lang="es-CO" sz="17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406329"/>
                  </a:ext>
                </a:extLst>
              </a:tr>
              <a:tr h="486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GRUPO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Inicio</a:t>
                      </a:r>
                      <a:r>
                        <a:rPr lang="es-CO" sz="1400" b="1" i="0" u="none" strike="noStrike" baseline="0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 Habilitación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46D48B"/>
                          </a:solidFill>
                          <a:effectLst/>
                          <a:latin typeface="Ubuntu Medium" panose="020B0504030602030204" pitchFamily="34" charset="0"/>
                        </a:rPr>
                        <a:t>Periodo</a:t>
                      </a:r>
                      <a:r>
                        <a:rPr lang="es-CO" sz="1400" b="1" i="0" u="none" strike="noStrike" baseline="0" dirty="0">
                          <a:solidFill>
                            <a:srgbClr val="46D48B"/>
                          </a:solidFill>
                          <a:effectLst/>
                          <a:latin typeface="Ubuntu Medium" panose="020B0504030602030204" pitchFamily="34" charset="0"/>
                        </a:rPr>
                        <a:t> a </a:t>
                      </a:r>
                    </a:p>
                    <a:p>
                      <a:pPr algn="ctr" fontAlgn="ctr"/>
                      <a:r>
                        <a:rPr lang="es-CO" sz="1400" b="1" i="0" u="none" strike="noStrike" baseline="0" dirty="0">
                          <a:solidFill>
                            <a:srgbClr val="46D48B"/>
                          </a:solidFill>
                          <a:effectLst/>
                          <a:latin typeface="Ubuntu Medium" panose="020B0504030602030204" pitchFamily="34" charset="0"/>
                        </a:rPr>
                        <a:t>reportar</a:t>
                      </a:r>
                      <a:endParaRPr lang="es-CO" sz="1400" b="1" i="0" u="none" strike="noStrike" dirty="0">
                        <a:solidFill>
                          <a:srgbClr val="46D48B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rgbClr val="46D48B"/>
                          </a:solidFill>
                          <a:effectLst/>
                          <a:latin typeface="Ubuntu Medium" panose="020B0504030602030204" pitchFamily="34" charset="0"/>
                          <a:ea typeface="+mn-ea"/>
                          <a:cs typeface="+mn-cs"/>
                        </a:rPr>
                        <a:t>Fecha Reporte</a:t>
                      </a:r>
                    </a:p>
                  </a:txBody>
                  <a:tcPr marL="9311" marR="9311" marT="9311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lvl="1" indent="0" algn="ctr" fontAlgn="ctr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Ubuntu Medium" panose="020B0504030602030204" pitchFamily="34" charset="0"/>
                        </a:rPr>
                        <a:t>Empleados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rgbClr val="ACB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78049"/>
                  </a:ext>
                </a:extLst>
              </a:tr>
              <a:tr h="2988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Helvetica" pitchFamily="2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rgbClr val="ACB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Desde 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rgbClr val="ACB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Hasta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rgbClr val="ACB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5693"/>
                  </a:ext>
                </a:extLst>
              </a:tr>
              <a:tr h="3397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18 de agosto</a:t>
                      </a: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+mn-ea"/>
                        </a:rPr>
                        <a:t>Sept/21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baseline="0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Oct /21*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Más de 250 empleados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88558"/>
                  </a:ext>
                </a:extLst>
              </a:tr>
              <a:tr h="3397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2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600" b="1" i="0" u="none" strike="noStrike" dirty="0">
                        <a:solidFill>
                          <a:srgbClr val="252943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Oct/</a:t>
                      </a:r>
                      <a:r>
                        <a:rPr lang="es-CO" sz="1400" b="1" i="0" u="none" strike="noStrike" baseline="0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 </a:t>
                      </a:r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21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Nov/21</a:t>
                      </a: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101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250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94944"/>
                  </a:ext>
                </a:extLst>
              </a:tr>
              <a:tr h="33972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3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600" b="1" i="0" u="none" strike="noStrike" dirty="0">
                        <a:solidFill>
                          <a:srgbClr val="252943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Nov /21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Dic/21</a:t>
                      </a: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11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100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96694"/>
                  </a:ext>
                </a:extLst>
              </a:tr>
              <a:tr h="34720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4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s-CO" sz="1600" b="1" i="0" u="none" strike="noStrike" dirty="0">
                        <a:solidFill>
                          <a:srgbClr val="252943"/>
                        </a:solidFill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baseline="0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Dic /</a:t>
                      </a:r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21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Segoe UI Symbol" panose="020B0502040204020203" pitchFamily="34" charset="0"/>
                        </a:rPr>
                        <a:t>*Mayo/22</a:t>
                      </a: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  <a:ea typeface="+mn-ea"/>
                        </a:rPr>
                        <a:t>1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252943"/>
                          </a:solidFill>
                          <a:effectLst/>
                          <a:latin typeface="Ubuntu Medium" panose="020B0504030602030204" pitchFamily="34" charset="0"/>
                        </a:rPr>
                        <a:t>10</a:t>
                      </a:r>
                      <a:endParaRPr lang="es-CO" sz="1400" b="1" i="0" u="none" strike="noStrike" dirty="0">
                        <a:solidFill>
                          <a:srgbClr val="252943"/>
                        </a:solidFill>
                        <a:effectLst/>
                        <a:latin typeface="Ubuntu Medium" panose="020B0504030602030204" pitchFamily="34" charset="0"/>
                        <a:ea typeface="Segoe UI Symbol" panose="020B0502040204020203" pitchFamily="34" charset="0"/>
                      </a:endParaRPr>
                    </a:p>
                  </a:txBody>
                  <a:tcPr marL="9311" marR="9311" marT="931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872065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842610" y="4218503"/>
            <a:ext cx="234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rgbClr val="0C83B0"/>
                </a:solidFill>
                <a:latin typeface="Ubuntu" panose="020B0504030602030204" pitchFamily="34" charset="0"/>
              </a:rPr>
              <a:t>* Transmisión máximo hasta el 29 de octubre de 2021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B8E8991-9F58-004B-83FC-98C19C33F1B8}"/>
              </a:ext>
            </a:extLst>
          </p:cNvPr>
          <p:cNvGrpSpPr/>
          <p:nvPr/>
        </p:nvGrpSpPr>
        <p:grpSpPr>
          <a:xfrm>
            <a:off x="-14288" y="-1980"/>
            <a:ext cx="12205447" cy="1226291"/>
            <a:chOff x="-4635" y="-5972"/>
            <a:chExt cx="12196635" cy="122629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3D342EF-85C1-4A45-8A3D-AFD42DD96D07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663DA41-872C-D346-8FE7-71E1DED1A9A8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64F07534-8F6C-4B4B-9E70-EA98A606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78369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86997" y="126356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Calendario DSPNE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8ABF4F4-56D5-1349-BB4D-BD6C5B7B82A2}"/>
              </a:ext>
            </a:extLst>
          </p:cNvPr>
          <p:cNvSpPr txBox="1"/>
          <p:nvPr/>
        </p:nvSpPr>
        <p:spPr>
          <a:xfrm>
            <a:off x="2731673" y="1993167"/>
            <a:ext cx="7110936" cy="646331"/>
          </a:xfrm>
          <a:prstGeom prst="rect">
            <a:avLst/>
          </a:prstGeom>
          <a:solidFill>
            <a:srgbClr val="00699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CO" sz="2000" b="1" dirty="0">
                <a:ln w="0"/>
                <a:solidFill>
                  <a:schemeClr val="bg1"/>
                </a:solidFill>
                <a:latin typeface="Ubuntu" panose="020B0504030602030204" pitchFamily="34" charset="0"/>
                <a:ea typeface="+mj-ea"/>
                <a:cs typeface="+mj-cs"/>
              </a:rPr>
              <a:t>Resolución 0013 de 2021 / Resolución 0063 de 2021 /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000" b="1" dirty="0">
                <a:ln w="0"/>
                <a:solidFill>
                  <a:schemeClr val="bg1"/>
                </a:solidFill>
                <a:latin typeface="Ubuntu" panose="020B0504030602030204" pitchFamily="34" charset="0"/>
                <a:ea typeface="+mj-ea"/>
                <a:cs typeface="+mj-cs"/>
              </a:rPr>
              <a:t>Resolución 151 de 2021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428042-65D6-B747-A771-A7536FDB450B}"/>
              </a:ext>
            </a:extLst>
          </p:cNvPr>
          <p:cNvSpPr/>
          <p:nvPr/>
        </p:nvSpPr>
        <p:spPr>
          <a:xfrm>
            <a:off x="2297584" y="1924829"/>
            <a:ext cx="7545026" cy="79240"/>
          </a:xfrm>
          <a:prstGeom prst="rect">
            <a:avLst/>
          </a:prstGeom>
          <a:solidFill>
            <a:srgbClr val="46D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sz="1600"/>
          </a:p>
        </p:txBody>
      </p:sp>
      <p:pic>
        <p:nvPicPr>
          <p:cNvPr id="18" name="Gráfico 17" descr="Flechas de cheurón">
            <a:extLst>
              <a:ext uri="{FF2B5EF4-FFF2-40B4-BE49-F238E27FC236}">
                <a16:creationId xmlns:a16="http://schemas.microsoft.com/office/drawing/2014/main" id="{18E5F264-4532-FF45-9171-D3E3DA04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4326" y="2225435"/>
            <a:ext cx="387892" cy="387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E68BFC-F84B-684E-9C05-35B557F81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865" y="1253633"/>
            <a:ext cx="1557807" cy="138548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C7307FD7-C257-4FE4-BA90-FDF56D2814D0}"/>
              </a:ext>
            </a:extLst>
          </p:cNvPr>
          <p:cNvSpPr txBox="1"/>
          <p:nvPr/>
        </p:nvSpPr>
        <p:spPr>
          <a:xfrm>
            <a:off x="2375832" y="5696510"/>
            <a:ext cx="7493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C83B0"/>
                </a:solidFill>
                <a:latin typeface="Ubuntu" panose="020B0504030602030204" pitchFamily="34" charset="0"/>
              </a:rPr>
              <a:t>Resolución 028 del 28 de febrero de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C83B0"/>
                </a:solidFill>
                <a:latin typeface="Ubuntu" panose="020B0504030602030204" pitchFamily="34" charset="0"/>
              </a:rPr>
              <a:t>Diciembre 2021, enero y febrero – 10 primeros días de mayo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C83B0"/>
                </a:solidFill>
                <a:latin typeface="Ubuntu" panose="020B0504030602030204" pitchFamily="34" charset="0"/>
              </a:rPr>
              <a:t>Marzo, abril y mayo – 10 primeros días de junio de 2022 </a:t>
            </a:r>
          </a:p>
        </p:txBody>
      </p:sp>
    </p:spTree>
    <p:extLst>
      <p:ext uri="{BB962C8B-B14F-4D97-AF65-F5344CB8AC3E}">
        <p14:creationId xmlns:p14="http://schemas.microsoft.com/office/powerpoint/2010/main" val="109275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0E93226B-1225-4411-B832-916F37209067}"/>
              </a:ext>
            </a:extLst>
          </p:cNvPr>
          <p:cNvSpPr/>
          <p:nvPr/>
        </p:nvSpPr>
        <p:spPr>
          <a:xfrm>
            <a:off x="0" y="2923730"/>
            <a:ext cx="12196170" cy="2120608"/>
          </a:xfrm>
          <a:prstGeom prst="rect">
            <a:avLst/>
          </a:prstGeom>
          <a:solidFill>
            <a:srgbClr val="2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2000" b="1" dirty="0">
              <a:latin typeface="Ubuntu" panose="020B0504030602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B8E8991-9F58-004B-83FC-98C19C33F1B8}"/>
              </a:ext>
            </a:extLst>
          </p:cNvPr>
          <p:cNvGrpSpPr/>
          <p:nvPr/>
        </p:nvGrpSpPr>
        <p:grpSpPr>
          <a:xfrm>
            <a:off x="-14288" y="-1980"/>
            <a:ext cx="12205447" cy="1226291"/>
            <a:chOff x="-4635" y="-5972"/>
            <a:chExt cx="12196635" cy="1226291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3D342EF-85C1-4A45-8A3D-AFD42DD96D07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663DA41-872C-D346-8FE7-71E1DED1A9A8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64F07534-8F6C-4B4B-9E70-EA98A606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78369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86997" y="126356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Calendario DSPNE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8ABF4F4-56D5-1349-BB4D-BD6C5B7B82A2}"/>
              </a:ext>
            </a:extLst>
          </p:cNvPr>
          <p:cNvSpPr txBox="1"/>
          <p:nvPr/>
        </p:nvSpPr>
        <p:spPr>
          <a:xfrm>
            <a:off x="2731673" y="1993167"/>
            <a:ext cx="7110936" cy="369332"/>
          </a:xfrm>
          <a:prstGeom prst="rect">
            <a:avLst/>
          </a:prstGeom>
          <a:solidFill>
            <a:srgbClr val="00699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CO" sz="2000" b="1" dirty="0">
                <a:ln w="0"/>
                <a:solidFill>
                  <a:schemeClr val="bg1"/>
                </a:solidFill>
                <a:latin typeface="Ubuntu" panose="020B0504030602030204" pitchFamily="34" charset="0"/>
                <a:ea typeface="+mj-ea"/>
                <a:cs typeface="+mj-cs"/>
              </a:rPr>
              <a:t>CALENDARIO DE IMPLEMENTACIÓN PERMANENTE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4428042-65D6-B747-A771-A7536FDB450B}"/>
              </a:ext>
            </a:extLst>
          </p:cNvPr>
          <p:cNvSpPr/>
          <p:nvPr/>
        </p:nvSpPr>
        <p:spPr>
          <a:xfrm>
            <a:off x="2297584" y="1924829"/>
            <a:ext cx="7545026" cy="79240"/>
          </a:xfrm>
          <a:prstGeom prst="rect">
            <a:avLst/>
          </a:prstGeom>
          <a:solidFill>
            <a:srgbClr val="46D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sz="1600"/>
          </a:p>
        </p:txBody>
      </p:sp>
      <p:pic>
        <p:nvPicPr>
          <p:cNvPr id="18" name="Gráfico 17" descr="Flechas de cheurón">
            <a:extLst>
              <a:ext uri="{FF2B5EF4-FFF2-40B4-BE49-F238E27FC236}">
                <a16:creationId xmlns:a16="http://schemas.microsoft.com/office/drawing/2014/main" id="{18E5F264-4532-FF45-9171-D3E3DA04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44326" y="2225435"/>
            <a:ext cx="387892" cy="3878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E68BFC-F84B-684E-9C05-35B557F81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865" y="1253633"/>
            <a:ext cx="1557807" cy="138548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86E016D-D7FA-4496-AE50-CB93811EBDBC}"/>
              </a:ext>
            </a:extLst>
          </p:cNvPr>
          <p:cNvSpPr txBox="1"/>
          <p:nvPr/>
        </p:nvSpPr>
        <p:spPr>
          <a:xfrm>
            <a:off x="2416536" y="3100393"/>
            <a:ext cx="73530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i="1" dirty="0">
                <a:solidFill>
                  <a:schemeClr val="bg1"/>
                </a:solidFill>
              </a:rPr>
              <a:t>Los nuevos sujetos que deban generar el documento soporte de pago de nómina electrónica, </a:t>
            </a:r>
            <a:r>
              <a:rPr lang="es-MX" sz="2000" i="1" dirty="0">
                <a:solidFill>
                  <a:schemeClr val="bg1"/>
                </a:solidFill>
              </a:rPr>
              <a:t>tendrán un plazo de dos (2) meses, contados a partir de la realización de los pagos o abonos en cuenta derivados de una vinculación laboral legal o reglamentaria y los pensionados a cargo del empleador</a:t>
            </a:r>
            <a:endParaRPr lang="es-CO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3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Procedimiento de registro 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EFA9B620-C543-40EC-A631-C64FA8BA6A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201"/>
          <a:stretch/>
        </p:blipFill>
        <p:spPr>
          <a:xfrm>
            <a:off x="709404" y="2069940"/>
            <a:ext cx="4165719" cy="283823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318759" y="1652423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2443AD-4145-4A88-B4BA-7A0733885A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752" r="9228"/>
          <a:stretch/>
        </p:blipFill>
        <p:spPr>
          <a:xfrm>
            <a:off x="5304481" y="2036938"/>
            <a:ext cx="6733870" cy="3114761"/>
          </a:xfrm>
          <a:prstGeom prst="rect">
            <a:avLst/>
          </a:prstGeom>
        </p:spPr>
      </p:pic>
      <p:sp>
        <p:nvSpPr>
          <p:cNvPr id="219" name="Elipse 218">
            <a:extLst>
              <a:ext uri="{FF2B5EF4-FFF2-40B4-BE49-F238E27FC236}">
                <a16:creationId xmlns:a16="http://schemas.microsoft.com/office/drawing/2014/main" id="{3EB3E8A9-3533-4C43-9778-2BE56836E4D3}"/>
              </a:ext>
            </a:extLst>
          </p:cNvPr>
          <p:cNvSpPr/>
          <p:nvPr/>
        </p:nvSpPr>
        <p:spPr>
          <a:xfrm>
            <a:off x="5142309" y="1679294"/>
            <a:ext cx="781291" cy="781291"/>
          </a:xfrm>
          <a:prstGeom prst="ellipse">
            <a:avLst/>
          </a:prstGeom>
          <a:solidFill>
            <a:srgbClr val="2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2</a:t>
            </a:r>
          </a:p>
        </p:txBody>
      </p:sp>
      <p:pic>
        <p:nvPicPr>
          <p:cNvPr id="49" name="Gráfico 48" descr="Cursor contorno">
            <a:extLst>
              <a:ext uri="{FF2B5EF4-FFF2-40B4-BE49-F238E27FC236}">
                <a16:creationId xmlns:a16="http://schemas.microsoft.com/office/drawing/2014/main" id="{FBFD90D3-9D48-47BE-A113-7D819ED342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64594" y="4302899"/>
            <a:ext cx="848800" cy="848800"/>
          </a:xfrm>
          <a:prstGeom prst="rect">
            <a:avLst/>
          </a:prstGeom>
        </p:spPr>
      </p:pic>
      <p:pic>
        <p:nvPicPr>
          <p:cNvPr id="50" name="Gráfico 49" descr="Cursor contorno">
            <a:extLst>
              <a:ext uri="{FF2B5EF4-FFF2-40B4-BE49-F238E27FC236}">
                <a16:creationId xmlns:a16="http://schemas.microsoft.com/office/drawing/2014/main" id="{8F420DFA-DF79-4EEC-9D00-0F727AA54D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41743" y="4483776"/>
            <a:ext cx="848800" cy="848800"/>
          </a:xfrm>
          <a:prstGeom prst="rect">
            <a:avLst/>
          </a:prstGeom>
        </p:spPr>
      </p:pic>
      <p:pic>
        <p:nvPicPr>
          <p:cNvPr id="51" name="Gráfico 50" descr="Cursor contorno">
            <a:extLst>
              <a:ext uri="{FF2B5EF4-FFF2-40B4-BE49-F238E27FC236}">
                <a16:creationId xmlns:a16="http://schemas.microsoft.com/office/drawing/2014/main" id="{B8F2D5D8-D4E3-401F-91C8-9E540B4590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855209">
            <a:off x="6234413" y="2348986"/>
            <a:ext cx="848800" cy="848800"/>
          </a:xfrm>
          <a:prstGeom prst="rect">
            <a:avLst/>
          </a:prstGeom>
        </p:spPr>
      </p:pic>
      <p:pic>
        <p:nvPicPr>
          <p:cNvPr id="52" name="Gráfico 51" descr="Cursor contorno">
            <a:extLst>
              <a:ext uri="{FF2B5EF4-FFF2-40B4-BE49-F238E27FC236}">
                <a16:creationId xmlns:a16="http://schemas.microsoft.com/office/drawing/2014/main" id="{0219217D-80B2-4F06-BA50-72039503B9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974148">
            <a:off x="4878040" y="2838031"/>
            <a:ext cx="848800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Procedimiento de registro 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4B100F1-A19C-4065-803D-826E31668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4" y="2033407"/>
            <a:ext cx="4247730" cy="3614358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318759" y="1652423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CA0BCBC-D5DD-4530-A799-FA6813D75E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096" y="1938850"/>
            <a:ext cx="6642884" cy="2980300"/>
          </a:xfrm>
          <a:prstGeom prst="rect">
            <a:avLst/>
          </a:prstGeom>
        </p:spPr>
      </p:pic>
      <p:sp>
        <p:nvSpPr>
          <p:cNvPr id="219" name="Elipse 218">
            <a:extLst>
              <a:ext uri="{FF2B5EF4-FFF2-40B4-BE49-F238E27FC236}">
                <a16:creationId xmlns:a16="http://schemas.microsoft.com/office/drawing/2014/main" id="{3EB3E8A9-3533-4C43-9778-2BE56836E4D3}"/>
              </a:ext>
            </a:extLst>
          </p:cNvPr>
          <p:cNvSpPr/>
          <p:nvPr/>
        </p:nvSpPr>
        <p:spPr>
          <a:xfrm>
            <a:off x="5142309" y="1679294"/>
            <a:ext cx="781291" cy="781291"/>
          </a:xfrm>
          <a:prstGeom prst="ellipse">
            <a:avLst/>
          </a:prstGeom>
          <a:solidFill>
            <a:srgbClr val="2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4</a:t>
            </a:r>
          </a:p>
        </p:txBody>
      </p:sp>
      <p:sp>
        <p:nvSpPr>
          <p:cNvPr id="21" name="Google Shape;934;p34">
            <a:extLst>
              <a:ext uri="{FF2B5EF4-FFF2-40B4-BE49-F238E27FC236}">
                <a16:creationId xmlns:a16="http://schemas.microsoft.com/office/drawing/2014/main" id="{DA11BC37-EDC8-4263-BF44-C5AB735EEE52}"/>
              </a:ext>
            </a:extLst>
          </p:cNvPr>
          <p:cNvSpPr/>
          <p:nvPr/>
        </p:nvSpPr>
        <p:spPr>
          <a:xfrm flipH="1">
            <a:off x="9063317" y="4827494"/>
            <a:ext cx="2780713" cy="1813967"/>
          </a:xfrm>
          <a:custGeom>
            <a:avLst/>
            <a:gdLst/>
            <a:ahLst/>
            <a:cxnLst/>
            <a:rect l="l" t="t" r="r" b="b"/>
            <a:pathLst>
              <a:path w="54841" h="48174" fill="none" extrusionOk="0">
                <a:moveTo>
                  <a:pt x="40958" y="46268"/>
                </a:moveTo>
                <a:lnTo>
                  <a:pt x="49793" y="46268"/>
                </a:lnTo>
                <a:cubicBezTo>
                  <a:pt x="52579" y="46268"/>
                  <a:pt x="54841" y="44006"/>
                  <a:pt x="54841" y="41220"/>
                </a:cubicBezTo>
                <a:lnTo>
                  <a:pt x="54841" y="13490"/>
                </a:lnTo>
                <a:cubicBezTo>
                  <a:pt x="54841" y="10704"/>
                  <a:pt x="52579" y="8454"/>
                  <a:pt x="49793" y="8454"/>
                </a:cubicBezTo>
                <a:lnTo>
                  <a:pt x="34469" y="8454"/>
                </a:lnTo>
                <a:cubicBezTo>
                  <a:pt x="33815" y="8454"/>
                  <a:pt x="33207" y="8145"/>
                  <a:pt x="32814" y="7621"/>
                </a:cubicBezTo>
                <a:lnTo>
                  <a:pt x="29064" y="1120"/>
                </a:lnTo>
                <a:cubicBezTo>
                  <a:pt x="28254" y="1"/>
                  <a:pt x="26587" y="1"/>
                  <a:pt x="25766" y="1120"/>
                </a:cubicBezTo>
                <a:lnTo>
                  <a:pt x="22015" y="7621"/>
                </a:lnTo>
                <a:cubicBezTo>
                  <a:pt x="21634" y="8145"/>
                  <a:pt x="21027" y="8454"/>
                  <a:pt x="20372" y="8454"/>
                </a:cubicBezTo>
                <a:lnTo>
                  <a:pt x="5037" y="8454"/>
                </a:lnTo>
                <a:cubicBezTo>
                  <a:pt x="2251" y="8454"/>
                  <a:pt x="1" y="10704"/>
                  <a:pt x="1" y="13490"/>
                </a:cubicBezTo>
                <a:lnTo>
                  <a:pt x="1" y="48173"/>
                </a:lnTo>
              </a:path>
            </a:pathLst>
          </a:custGeom>
          <a:solidFill>
            <a:schemeClr val="accent2"/>
          </a:solidFill>
          <a:ln w="40775" cap="flat" cmpd="sng">
            <a:solidFill>
              <a:srgbClr val="0C83B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O" sz="1400" dirty="0">
                <a:ln w="0"/>
                <a:solidFill>
                  <a:srgbClr val="00658A"/>
                </a:solidFill>
                <a:latin typeface="Ubuntu Medium" panose="020B0604030602030204" pitchFamily="34" charset="0"/>
                <a:cs typeface="Helvetica" panose="020B0604020202020204" pitchFamily="34" charset="0"/>
              </a:rPr>
              <a:t>Si desea habilitarse como proveedor para emitir documentos electrónicos</a:t>
            </a:r>
          </a:p>
          <a:p>
            <a:pPr algn="ctr"/>
            <a:r>
              <a:rPr lang="es-CO" sz="1400" u="sng" dirty="0">
                <a:ln w="0"/>
                <a:latin typeface="Ubuntu Medium" panose="020B0604030602030204" pitchFamily="34" charset="0"/>
                <a:cs typeface="Helvetica" panose="020B0604020202020204" pitchFamily="34" charset="0"/>
              </a:rPr>
              <a:t>Nota: </a:t>
            </a:r>
            <a:r>
              <a:rPr lang="es-CO" sz="1400" b="1" u="sng" dirty="0">
                <a:ln w="0"/>
                <a:latin typeface="Ubuntu Medium" panose="020B0604030602030204" pitchFamily="34" charset="0"/>
                <a:cs typeface="Helvetica" panose="020B0604020202020204" pitchFamily="34" charset="0"/>
              </a:rPr>
              <a:t>debe ser un proveedor habilitado en factura electrónica</a:t>
            </a:r>
          </a:p>
        </p:txBody>
      </p:sp>
      <p:pic>
        <p:nvPicPr>
          <p:cNvPr id="12" name="Gráfico 11" descr="Cursor contorno">
            <a:extLst>
              <a:ext uri="{FF2B5EF4-FFF2-40B4-BE49-F238E27FC236}">
                <a16:creationId xmlns:a16="http://schemas.microsoft.com/office/drawing/2014/main" id="{D8367E0E-EF8E-4517-9729-37F10112C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27909" y="5151812"/>
            <a:ext cx="848800" cy="848800"/>
          </a:xfrm>
          <a:prstGeom prst="rect">
            <a:avLst/>
          </a:prstGeom>
        </p:spPr>
      </p:pic>
      <p:pic>
        <p:nvPicPr>
          <p:cNvPr id="24" name="Gráfico 23" descr="Cursor contorno">
            <a:extLst>
              <a:ext uri="{FF2B5EF4-FFF2-40B4-BE49-F238E27FC236}">
                <a16:creationId xmlns:a16="http://schemas.microsoft.com/office/drawing/2014/main" id="{1F4C6D72-7587-416A-8298-CFD0FCFAA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5472" y="4303012"/>
            <a:ext cx="848800" cy="8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8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Procedimiento de registro 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Marcador de contenido 24">
            <a:extLst>
              <a:ext uri="{FF2B5EF4-FFF2-40B4-BE49-F238E27FC236}">
                <a16:creationId xmlns:a16="http://schemas.microsoft.com/office/drawing/2014/main" id="{2BBAA115-BD2E-44FD-9DF1-E9176F0F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48" y="1517343"/>
            <a:ext cx="5157787" cy="142871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172403" y="1251126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5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B747671-3086-4D95-B8A3-C28DAC8D53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9" t="27884" r="1814"/>
          <a:stretch/>
        </p:blipFill>
        <p:spPr>
          <a:xfrm>
            <a:off x="2988022" y="3588322"/>
            <a:ext cx="8974075" cy="3017061"/>
          </a:xfrm>
          <a:prstGeom prst="rect">
            <a:avLst/>
          </a:prstGeom>
        </p:spPr>
      </p:pic>
      <p:sp>
        <p:nvSpPr>
          <p:cNvPr id="219" name="Elipse 218">
            <a:extLst>
              <a:ext uri="{FF2B5EF4-FFF2-40B4-BE49-F238E27FC236}">
                <a16:creationId xmlns:a16="http://schemas.microsoft.com/office/drawing/2014/main" id="{3EB3E8A9-3533-4C43-9778-2BE56836E4D3}"/>
              </a:ext>
            </a:extLst>
          </p:cNvPr>
          <p:cNvSpPr/>
          <p:nvPr/>
        </p:nvSpPr>
        <p:spPr>
          <a:xfrm>
            <a:off x="2751295" y="3157104"/>
            <a:ext cx="781291" cy="781291"/>
          </a:xfrm>
          <a:prstGeom prst="ellipse">
            <a:avLst/>
          </a:prstGeom>
          <a:solidFill>
            <a:srgbClr val="2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6</a:t>
            </a:r>
          </a:p>
        </p:txBody>
      </p:sp>
      <p:pic>
        <p:nvPicPr>
          <p:cNvPr id="20" name="Gráfico 19" descr="Cursor contorno">
            <a:extLst>
              <a:ext uri="{FF2B5EF4-FFF2-40B4-BE49-F238E27FC236}">
                <a16:creationId xmlns:a16="http://schemas.microsoft.com/office/drawing/2014/main" id="{B999E551-D661-45D3-BDFA-11DC4666C9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0491" y="2471976"/>
            <a:ext cx="848800" cy="848800"/>
          </a:xfrm>
          <a:prstGeom prst="rect">
            <a:avLst/>
          </a:prstGeom>
        </p:spPr>
      </p:pic>
      <p:pic>
        <p:nvPicPr>
          <p:cNvPr id="22" name="Gráfico 21" descr="Cursor contorno">
            <a:extLst>
              <a:ext uri="{FF2B5EF4-FFF2-40B4-BE49-F238E27FC236}">
                <a16:creationId xmlns:a16="http://schemas.microsoft.com/office/drawing/2014/main" id="{C9105477-F4BF-45C5-A147-9548AB3C1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37697" y="4939313"/>
            <a:ext cx="848800" cy="848800"/>
          </a:xfrm>
          <a:prstGeom prst="rect">
            <a:avLst/>
          </a:prstGeom>
        </p:spPr>
      </p:pic>
      <p:pic>
        <p:nvPicPr>
          <p:cNvPr id="4" name="Gráfico 3" descr="Lápiz contorno">
            <a:extLst>
              <a:ext uri="{FF2B5EF4-FFF2-40B4-BE49-F238E27FC236}">
                <a16:creationId xmlns:a16="http://schemas.microsoft.com/office/drawing/2014/main" id="{6D1596FD-B32A-44FB-A1A6-7788BC1F5F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04456" y="4329953"/>
            <a:ext cx="582466" cy="582466"/>
          </a:xfrm>
          <a:prstGeom prst="rect">
            <a:avLst/>
          </a:prstGeom>
        </p:spPr>
      </p:pic>
      <p:pic>
        <p:nvPicPr>
          <p:cNvPr id="24" name="Gráfico 23" descr="Lápiz contorno">
            <a:extLst>
              <a:ext uri="{FF2B5EF4-FFF2-40B4-BE49-F238E27FC236}">
                <a16:creationId xmlns:a16="http://schemas.microsoft.com/office/drawing/2014/main" id="{C0413DB8-AB84-4D32-A108-6D52FC6E3C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83276" y="4329953"/>
            <a:ext cx="582466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0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7364002" cy="9983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Procedimiento de registro 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Marcador de contenido 24">
            <a:extLst>
              <a:ext uri="{FF2B5EF4-FFF2-40B4-BE49-F238E27FC236}">
                <a16:creationId xmlns:a16="http://schemas.microsoft.com/office/drawing/2014/main" id="{2BBAA115-BD2E-44FD-9DF1-E9176F0FF7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48" y="1517343"/>
            <a:ext cx="5157787" cy="142871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141307" y="1147038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5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3092FC8-C7C8-4AFC-8CC4-C939CD9D75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43" t="35275"/>
          <a:stretch/>
        </p:blipFill>
        <p:spPr>
          <a:xfrm>
            <a:off x="4258044" y="3640440"/>
            <a:ext cx="7732847" cy="2397289"/>
          </a:xfrm>
          <a:prstGeom prst="rect">
            <a:avLst/>
          </a:prstGeom>
        </p:spPr>
      </p:pic>
      <p:sp>
        <p:nvSpPr>
          <p:cNvPr id="219" name="Elipse 218">
            <a:extLst>
              <a:ext uri="{FF2B5EF4-FFF2-40B4-BE49-F238E27FC236}">
                <a16:creationId xmlns:a16="http://schemas.microsoft.com/office/drawing/2014/main" id="{3EB3E8A9-3533-4C43-9778-2BE56836E4D3}"/>
              </a:ext>
            </a:extLst>
          </p:cNvPr>
          <p:cNvSpPr/>
          <p:nvPr/>
        </p:nvSpPr>
        <p:spPr>
          <a:xfrm>
            <a:off x="3970373" y="3249795"/>
            <a:ext cx="781291" cy="781291"/>
          </a:xfrm>
          <a:prstGeom prst="ellipse">
            <a:avLst/>
          </a:prstGeom>
          <a:solidFill>
            <a:srgbClr val="2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6</a:t>
            </a:r>
          </a:p>
        </p:txBody>
      </p:sp>
      <p:pic>
        <p:nvPicPr>
          <p:cNvPr id="20" name="Gráfico 19" descr="Cursor contorno">
            <a:extLst>
              <a:ext uri="{FF2B5EF4-FFF2-40B4-BE49-F238E27FC236}">
                <a16:creationId xmlns:a16="http://schemas.microsoft.com/office/drawing/2014/main" id="{CC7B7D8F-E100-4455-BE79-C9F0F96A8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3449" y="2647782"/>
            <a:ext cx="848800" cy="848800"/>
          </a:xfrm>
          <a:prstGeom prst="rect">
            <a:avLst/>
          </a:prstGeom>
        </p:spPr>
      </p:pic>
      <p:pic>
        <p:nvPicPr>
          <p:cNvPr id="21" name="Gráfico 20" descr="Cursor contorno">
            <a:extLst>
              <a:ext uri="{FF2B5EF4-FFF2-40B4-BE49-F238E27FC236}">
                <a16:creationId xmlns:a16="http://schemas.microsoft.com/office/drawing/2014/main" id="{9DD9BCCB-2A8F-482E-82C6-C282B3032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044377">
            <a:off x="3833644" y="4087658"/>
            <a:ext cx="848800" cy="848800"/>
          </a:xfrm>
          <a:prstGeom prst="rect">
            <a:avLst/>
          </a:prstGeom>
        </p:spPr>
      </p:pic>
      <p:pic>
        <p:nvPicPr>
          <p:cNvPr id="22" name="Gráfico 21" descr="Cursor contorno">
            <a:extLst>
              <a:ext uri="{FF2B5EF4-FFF2-40B4-BE49-F238E27FC236}">
                <a16:creationId xmlns:a16="http://schemas.microsoft.com/office/drawing/2014/main" id="{9A05FF3D-891C-4F8F-88B4-0166A2D49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003158">
            <a:off x="7893630" y="4087850"/>
            <a:ext cx="848800" cy="848800"/>
          </a:xfrm>
          <a:prstGeom prst="rect">
            <a:avLst/>
          </a:prstGeom>
        </p:spPr>
      </p:pic>
      <p:pic>
        <p:nvPicPr>
          <p:cNvPr id="24" name="Gráfico 23" descr="Cursor contorno">
            <a:extLst>
              <a:ext uri="{FF2B5EF4-FFF2-40B4-BE49-F238E27FC236}">
                <a16:creationId xmlns:a16="http://schemas.microsoft.com/office/drawing/2014/main" id="{6844DE9F-C080-43BB-BA1E-F5DD53F573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605656">
            <a:off x="11255993" y="4021735"/>
            <a:ext cx="691451" cy="6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6B6DC65D-8C94-B245-B602-772941502D87}"/>
              </a:ext>
            </a:extLst>
          </p:cNvPr>
          <p:cNvSpPr txBox="1"/>
          <p:nvPr/>
        </p:nvSpPr>
        <p:spPr>
          <a:xfrm>
            <a:off x="860220" y="1610094"/>
            <a:ext cx="4203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262A45"/>
                </a:solidFill>
                <a:latin typeface="Ubuntu" panose="020B0504030602030204" pitchFamily="34" charset="0"/>
              </a:rPr>
              <a:t>Sistemas de Facturación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170B0D4-5BAD-C14B-8FD1-E9B580DA077E}"/>
              </a:ext>
            </a:extLst>
          </p:cNvPr>
          <p:cNvSpPr txBox="1"/>
          <p:nvPr/>
        </p:nvSpPr>
        <p:spPr>
          <a:xfrm>
            <a:off x="2844592" y="2200967"/>
            <a:ext cx="3838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Artículo 615 del E.T.</a:t>
            </a:r>
          </a:p>
          <a:p>
            <a:pPr marL="342900" indent="-342900">
              <a:buFontTx/>
              <a:buAutoNum type="arabicPeriod"/>
            </a:pPr>
            <a:r>
              <a:rPr lang="es-CO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Artículo 616-1 del E.T.</a:t>
            </a:r>
          </a:p>
          <a:p>
            <a:pPr marL="342900" indent="-342900">
              <a:buAutoNum type="arabicPeriod"/>
            </a:pPr>
            <a:r>
              <a:rPr lang="es-CO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Ley 2155 de 2021</a:t>
            </a:r>
          </a:p>
          <a:p>
            <a:pPr marL="342900" indent="-342900">
              <a:buAutoNum type="arabicPeriod"/>
            </a:pPr>
            <a:r>
              <a:rPr lang="es-CO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Decreto 358 del 5 de marzo de 2020</a:t>
            </a:r>
          </a:p>
          <a:p>
            <a:pPr marL="342900" indent="-342900">
              <a:buAutoNum type="arabicPeriod"/>
            </a:pPr>
            <a:r>
              <a:rPr lang="es-CO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Resolución 042 del 2020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EB235E2-40D5-B84B-B1DC-D4F25207A4A3}"/>
              </a:ext>
            </a:extLst>
          </p:cNvPr>
          <p:cNvSpPr/>
          <p:nvPr/>
        </p:nvSpPr>
        <p:spPr>
          <a:xfrm>
            <a:off x="860220" y="3830613"/>
            <a:ext cx="5526289" cy="896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Operaciones de compra y venta de productos y / o sevicios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Factura Electrónica como Título Valor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Administración de eventos de la Factura Electrónica como Título Valor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Otros documentos electrónicos …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2BC27C7E-CD5C-9A4C-A916-8B22B34A5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61" b="-1371"/>
          <a:stretch/>
        </p:blipFill>
        <p:spPr>
          <a:xfrm>
            <a:off x="473548" y="2278714"/>
            <a:ext cx="2029769" cy="653655"/>
          </a:xfrm>
          <a:prstGeom prst="rect">
            <a:avLst/>
          </a:prstGeom>
        </p:spPr>
      </p:pic>
      <p:sp>
        <p:nvSpPr>
          <p:cNvPr id="39" name="Abrir llave 38">
            <a:extLst>
              <a:ext uri="{FF2B5EF4-FFF2-40B4-BE49-F238E27FC236}">
                <a16:creationId xmlns:a16="http://schemas.microsoft.com/office/drawing/2014/main" id="{7C8856CF-0226-9541-9FF6-1D49BDD79AFA}"/>
              </a:ext>
            </a:extLst>
          </p:cNvPr>
          <p:cNvSpPr/>
          <p:nvPr/>
        </p:nvSpPr>
        <p:spPr>
          <a:xfrm rot="5400000">
            <a:off x="3457198" y="808355"/>
            <a:ext cx="445168" cy="5526289"/>
          </a:xfrm>
          <a:prstGeom prst="leftBrace">
            <a:avLst>
              <a:gd name="adj1" fmla="val 80029"/>
              <a:gd name="adj2" fmla="val 50394"/>
            </a:avLst>
          </a:prstGeom>
          <a:ln w="38100">
            <a:solidFill>
              <a:srgbClr val="2199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9040EC8A-3BD8-2240-8C81-8D162AB96642}"/>
              </a:ext>
            </a:extLst>
          </p:cNvPr>
          <p:cNvCxnSpPr>
            <a:cxnSpLocks/>
          </p:cNvCxnSpPr>
          <p:nvPr/>
        </p:nvCxnSpPr>
        <p:spPr>
          <a:xfrm>
            <a:off x="6873154" y="3522435"/>
            <a:ext cx="0" cy="1573928"/>
          </a:xfrm>
          <a:prstGeom prst="line">
            <a:avLst/>
          </a:prstGeom>
          <a:ln w="19050">
            <a:solidFill>
              <a:srgbClr val="086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 69">
            <a:extLst>
              <a:ext uri="{FF2B5EF4-FFF2-40B4-BE49-F238E27FC236}">
                <a16:creationId xmlns:a16="http://schemas.microsoft.com/office/drawing/2014/main" id="{10B66DB3-FCE5-8445-A22A-9F366030844C}"/>
              </a:ext>
            </a:extLst>
          </p:cNvPr>
          <p:cNvSpPr/>
          <p:nvPr/>
        </p:nvSpPr>
        <p:spPr>
          <a:xfrm>
            <a:off x="7097036" y="3454870"/>
            <a:ext cx="4686383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Factura de Venta (FE – Contingencia)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Documentos equivalentes (Electrónicos)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Documento soporte en adquisiciones efectuadas a no obligados a facturar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Documento soporte de pago de nómina electrónica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200" dirty="0">
                <a:solidFill>
                  <a:srgbClr val="262A45"/>
                </a:solidFill>
                <a:latin typeface="Ubuntu Medium" panose="020B0504030602030204" pitchFamily="34" charset="0"/>
              </a:rPr>
              <a:t>RADIAN</a:t>
            </a: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7DBEFFA5-1039-A442-9176-F2960421C680}"/>
              </a:ext>
            </a:extLst>
          </p:cNvPr>
          <p:cNvSpPr/>
          <p:nvPr/>
        </p:nvSpPr>
        <p:spPr>
          <a:xfrm>
            <a:off x="807523" y="5508713"/>
            <a:ext cx="6470956" cy="1140362"/>
          </a:xfrm>
          <a:prstGeom prst="rect">
            <a:avLst/>
          </a:prstGeom>
          <a:solidFill>
            <a:srgbClr val="08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B1E2FDB-B45A-B54D-93C6-F474EBDF7302}"/>
              </a:ext>
            </a:extLst>
          </p:cNvPr>
          <p:cNvSpPr txBox="1"/>
          <p:nvPr/>
        </p:nvSpPr>
        <p:spPr>
          <a:xfrm>
            <a:off x="916637" y="5578933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Condiciones jurídicas, técnicas y tecnológicas 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8A5BCA5E-B932-3043-B231-FED14BAFF399}"/>
              </a:ext>
            </a:extLst>
          </p:cNvPr>
          <p:cNvSpPr txBox="1"/>
          <p:nvPr/>
        </p:nvSpPr>
        <p:spPr>
          <a:xfrm>
            <a:off x="4021851" y="5578933"/>
            <a:ext cx="3256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Ambientes: habilitación y Facturando electrónicamente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Interoperabilidad e interacción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Ubuntu Medium" panose="020B0504030602030204" pitchFamily="34" charset="0"/>
              </a:rPr>
              <a:t>Proveedores Tecnológicos y Desarrollo Propio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E1E10699-E052-6745-BC38-90B31C7C10BA}"/>
              </a:ext>
            </a:extLst>
          </p:cNvPr>
          <p:cNvSpPr txBox="1"/>
          <p:nvPr/>
        </p:nvSpPr>
        <p:spPr>
          <a:xfrm>
            <a:off x="807523" y="5165728"/>
            <a:ext cx="170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86990"/>
                </a:solidFill>
                <a:latin typeface="Helvetica" pitchFamily="2" charset="0"/>
              </a:rPr>
              <a:t>Definiciones</a:t>
            </a:r>
            <a:endParaRPr lang="es-CO" dirty="0">
              <a:solidFill>
                <a:srgbClr val="086990"/>
              </a:solidFill>
              <a:latin typeface="Helvetica" pitchFamily="2" charset="0"/>
            </a:endParaRPr>
          </a:p>
        </p:txBody>
      </p:sp>
      <p:sp>
        <p:nvSpPr>
          <p:cNvPr id="75" name="Abrir llave 74">
            <a:extLst>
              <a:ext uri="{FF2B5EF4-FFF2-40B4-BE49-F238E27FC236}">
                <a16:creationId xmlns:a16="http://schemas.microsoft.com/office/drawing/2014/main" id="{D0020CC9-67DB-D94F-AA65-F6DB712FE649}"/>
              </a:ext>
            </a:extLst>
          </p:cNvPr>
          <p:cNvSpPr/>
          <p:nvPr/>
        </p:nvSpPr>
        <p:spPr>
          <a:xfrm rot="5400000">
            <a:off x="5859587" y="-4237431"/>
            <a:ext cx="445168" cy="11402498"/>
          </a:xfrm>
          <a:prstGeom prst="leftBrace">
            <a:avLst>
              <a:gd name="adj1" fmla="val 80029"/>
              <a:gd name="adj2" fmla="val 50394"/>
            </a:avLst>
          </a:prstGeom>
          <a:ln w="38100">
            <a:solidFill>
              <a:srgbClr val="21999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CEDF598-4E88-8C4D-8A68-BE74B4604B69}"/>
              </a:ext>
            </a:extLst>
          </p:cNvPr>
          <p:cNvSpPr txBox="1"/>
          <p:nvPr/>
        </p:nvSpPr>
        <p:spPr>
          <a:xfrm>
            <a:off x="5528415" y="2165341"/>
            <a:ext cx="599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s-CO" sz="1200" dirty="0">
                <a:solidFill>
                  <a:srgbClr val="262A45"/>
                </a:solidFill>
                <a:latin typeface="Helvetica" pitchFamily="2" charset="0"/>
              </a:rPr>
              <a:t>Resolución 0013 de 2021 - Documento soporte de pago de nómina electrónica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CO" sz="1200" dirty="0">
                <a:solidFill>
                  <a:srgbClr val="262A45"/>
                </a:solidFill>
                <a:latin typeface="Helvetica" pitchFamily="2" charset="0"/>
              </a:rPr>
              <a:t>Resolución 0015 de 2021 – RADIAN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CO" sz="1200" dirty="0">
                <a:solidFill>
                  <a:srgbClr val="262A45"/>
                </a:solidFill>
                <a:latin typeface="Helvetica" pitchFamily="2" charset="0"/>
              </a:rPr>
              <a:t>Resolución 0037 de 2021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CO" sz="1200" dirty="0">
                <a:solidFill>
                  <a:srgbClr val="262A45"/>
                </a:solidFill>
                <a:latin typeface="Helvetica" pitchFamily="2" charset="0"/>
              </a:rPr>
              <a:t>Resolución 0063 de 2021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CO" sz="1200" dirty="0">
                <a:solidFill>
                  <a:srgbClr val="262A45"/>
                </a:solidFill>
                <a:latin typeface="Helvetica" pitchFamily="2" charset="0"/>
              </a:rPr>
              <a:t>Resolución 0151 de 2021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s-CO" sz="1200" dirty="0">
                <a:solidFill>
                  <a:srgbClr val="262A45"/>
                </a:solidFill>
                <a:latin typeface="Helvetica" pitchFamily="2" charset="0"/>
              </a:rPr>
              <a:t>Resolución 0028 de 2022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772B9DF-85F3-6C44-AAB3-D8A4BBB02751}"/>
              </a:ext>
            </a:extLst>
          </p:cNvPr>
          <p:cNvGrpSpPr/>
          <p:nvPr/>
        </p:nvGrpSpPr>
        <p:grpSpPr>
          <a:xfrm>
            <a:off x="-6954" y="0"/>
            <a:ext cx="12196635" cy="1226291"/>
            <a:chOff x="-4635" y="-5972"/>
            <a:chExt cx="12196635" cy="1226291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3B0EE96D-F6FC-F343-AD6C-42208D5F2277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D36902D-E0AB-C441-9AA1-8BA3F8F665BD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9F3BC838-9B72-A64D-9EC8-4862EC1FC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26178" y="173219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Marco Normativo </a:t>
            </a:r>
          </a:p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del Sistema de Facturación</a:t>
            </a:r>
          </a:p>
        </p:txBody>
      </p:sp>
    </p:spTree>
    <p:extLst>
      <p:ext uri="{BB962C8B-B14F-4D97-AF65-F5344CB8AC3E}">
        <p14:creationId xmlns:p14="http://schemas.microsoft.com/office/powerpoint/2010/main" val="3297789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Consulta de pruebas para el proceso de habilitación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A2C6D03-46D3-4E1A-8A1B-CC6A1C7D7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28" y="1677174"/>
            <a:ext cx="10631384" cy="4715533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738483" y="1362416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08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Consulta de pruebas para el proceso de habilitación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93E7E17-132D-4F54-84ED-8DA1CAF59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2158" y="1627670"/>
            <a:ext cx="9968229" cy="4581809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738483" y="1362416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07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Consulta de pruebas para el proceso de habilitación</a:t>
            </a:r>
            <a:b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</a:br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de pago de nómina electrónica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9864934-6A99-4FD4-8EA8-C960EE5A3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128" y="1711696"/>
            <a:ext cx="8792802" cy="4629796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738483" y="1362416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38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26576C3-5B5E-004E-A054-72420B98A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16329"/>
            <a:ext cx="4751664" cy="6858000"/>
          </a:xfrm>
          <a:prstGeom prst="rect">
            <a:avLst/>
          </a:prstGeom>
          <a:noFill/>
        </p:spPr>
      </p:pic>
      <p:grpSp>
        <p:nvGrpSpPr>
          <p:cNvPr id="23" name="Grupo 22">
            <a:extLst>
              <a:ext uri="{FF2B5EF4-FFF2-40B4-BE49-F238E27FC236}">
                <a16:creationId xmlns:a16="http://schemas.microsoft.com/office/drawing/2014/main" id="{F9F3DCCC-44B9-A34E-9F8E-E7D66044B024}"/>
              </a:ext>
            </a:extLst>
          </p:cNvPr>
          <p:cNvGrpSpPr/>
          <p:nvPr/>
        </p:nvGrpSpPr>
        <p:grpSpPr>
          <a:xfrm>
            <a:off x="-14288" y="-12687"/>
            <a:ext cx="12205447" cy="1226291"/>
            <a:chOff x="-4635" y="-5972"/>
            <a:chExt cx="12196635" cy="1226291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999B3783-4899-8647-B3E5-5F9FA1AE0B32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EDEA91E5-A7AA-244A-9BE0-EC13E77323FC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5CC2C22-9D90-1943-90E4-3FC2C69D9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566" y="367662"/>
            <a:ext cx="3742785" cy="3962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586" y="107206"/>
            <a:ext cx="9183784" cy="998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Otras Disposiciones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C75BB68-4A62-144E-888C-B2001A6E9AA0}"/>
              </a:ext>
            </a:extLst>
          </p:cNvPr>
          <p:cNvGrpSpPr/>
          <p:nvPr/>
        </p:nvGrpSpPr>
        <p:grpSpPr>
          <a:xfrm>
            <a:off x="1406530" y="1809136"/>
            <a:ext cx="642761" cy="585398"/>
            <a:chOff x="5171303" y="1874008"/>
            <a:chExt cx="435507" cy="396640"/>
          </a:xfrm>
          <a:solidFill>
            <a:schemeClr val="bg1"/>
          </a:solidFill>
        </p:grpSpPr>
        <p:sp>
          <p:nvSpPr>
            <p:cNvPr id="144" name="Google Shape;1132;p38">
              <a:extLst>
                <a:ext uri="{FF2B5EF4-FFF2-40B4-BE49-F238E27FC236}">
                  <a16:creationId xmlns:a16="http://schemas.microsoft.com/office/drawing/2014/main" id="{25187945-C9F0-B14A-8425-5D11E3EAE669}"/>
                </a:ext>
              </a:extLst>
            </p:cNvPr>
            <p:cNvSpPr/>
            <p:nvPr/>
          </p:nvSpPr>
          <p:spPr>
            <a:xfrm>
              <a:off x="5389588" y="1930196"/>
              <a:ext cx="217222" cy="340452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133;p38">
              <a:extLst>
                <a:ext uri="{FF2B5EF4-FFF2-40B4-BE49-F238E27FC236}">
                  <a16:creationId xmlns:a16="http://schemas.microsoft.com/office/drawing/2014/main" id="{A0A99593-0210-7F46-AFBE-E27545E4FF66}"/>
                </a:ext>
              </a:extLst>
            </p:cNvPr>
            <p:cNvSpPr/>
            <p:nvPr/>
          </p:nvSpPr>
          <p:spPr>
            <a:xfrm>
              <a:off x="5255578" y="1874008"/>
              <a:ext cx="118918" cy="353419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134;p38">
              <a:extLst>
                <a:ext uri="{FF2B5EF4-FFF2-40B4-BE49-F238E27FC236}">
                  <a16:creationId xmlns:a16="http://schemas.microsoft.com/office/drawing/2014/main" id="{AA925815-8737-AD42-B4A0-0A8A2791D778}"/>
                </a:ext>
              </a:extLst>
            </p:cNvPr>
            <p:cNvSpPr/>
            <p:nvPr/>
          </p:nvSpPr>
          <p:spPr>
            <a:xfrm>
              <a:off x="5402554" y="1874008"/>
              <a:ext cx="118884" cy="353419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135;p38">
              <a:extLst>
                <a:ext uri="{FF2B5EF4-FFF2-40B4-BE49-F238E27FC236}">
                  <a16:creationId xmlns:a16="http://schemas.microsoft.com/office/drawing/2014/main" id="{7AFC1200-EA81-E44B-8E73-1BFBD60A1D2D}"/>
                </a:ext>
              </a:extLst>
            </p:cNvPr>
            <p:cNvSpPr/>
            <p:nvPr/>
          </p:nvSpPr>
          <p:spPr>
            <a:xfrm>
              <a:off x="5171303" y="1930196"/>
              <a:ext cx="216159" cy="340452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093;p38">
            <a:extLst>
              <a:ext uri="{FF2B5EF4-FFF2-40B4-BE49-F238E27FC236}">
                <a16:creationId xmlns:a16="http://schemas.microsoft.com/office/drawing/2014/main" id="{177D03CA-ADBD-EB40-BD17-55ACADF68139}"/>
              </a:ext>
            </a:extLst>
          </p:cNvPr>
          <p:cNvGrpSpPr/>
          <p:nvPr/>
        </p:nvGrpSpPr>
        <p:grpSpPr>
          <a:xfrm>
            <a:off x="9287264" y="1333546"/>
            <a:ext cx="2563024" cy="5301244"/>
            <a:chOff x="6419037" y="1392018"/>
            <a:chExt cx="1478878" cy="3058846"/>
          </a:xfrm>
        </p:grpSpPr>
        <p:sp>
          <p:nvSpPr>
            <p:cNvPr id="149" name="Google Shape;1094;p38">
              <a:extLst>
                <a:ext uri="{FF2B5EF4-FFF2-40B4-BE49-F238E27FC236}">
                  <a16:creationId xmlns:a16="http://schemas.microsoft.com/office/drawing/2014/main" id="{8811740E-A8FA-CA47-9999-00EA66C48FA5}"/>
                </a:ext>
              </a:extLst>
            </p:cNvPr>
            <p:cNvSpPr/>
            <p:nvPr/>
          </p:nvSpPr>
          <p:spPr>
            <a:xfrm>
              <a:off x="652126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095;p38">
              <a:extLst>
                <a:ext uri="{FF2B5EF4-FFF2-40B4-BE49-F238E27FC236}">
                  <a16:creationId xmlns:a16="http://schemas.microsoft.com/office/drawing/2014/main" id="{D2261369-AFDB-1148-952D-11A936B39224}"/>
                </a:ext>
              </a:extLst>
            </p:cNvPr>
            <p:cNvGrpSpPr/>
            <p:nvPr/>
          </p:nvGrpSpPr>
          <p:grpSpPr>
            <a:xfrm>
              <a:off x="6419037" y="1392018"/>
              <a:ext cx="1478878" cy="3058846"/>
              <a:chOff x="6419037" y="1392018"/>
              <a:chExt cx="1478878" cy="3058846"/>
            </a:xfrm>
          </p:grpSpPr>
          <p:sp>
            <p:nvSpPr>
              <p:cNvPr id="160" name="Google Shape;1096;p38">
                <a:extLst>
                  <a:ext uri="{FF2B5EF4-FFF2-40B4-BE49-F238E27FC236}">
                    <a16:creationId xmlns:a16="http://schemas.microsoft.com/office/drawing/2014/main" id="{6C9831B8-CF0D-A847-B218-9045228DDCB3}"/>
                  </a:ext>
                </a:extLst>
              </p:cNvPr>
              <p:cNvSpPr/>
              <p:nvPr/>
            </p:nvSpPr>
            <p:spPr>
              <a:xfrm>
                <a:off x="641903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097;p38">
                <a:extLst>
                  <a:ext uri="{FF2B5EF4-FFF2-40B4-BE49-F238E27FC236}">
                    <a16:creationId xmlns:a16="http://schemas.microsoft.com/office/drawing/2014/main" id="{0633551F-122F-0145-80F7-45D4DE4E9E92}"/>
                  </a:ext>
                </a:extLst>
              </p:cNvPr>
              <p:cNvSpPr/>
              <p:nvPr/>
            </p:nvSpPr>
            <p:spPr>
              <a:xfrm>
                <a:off x="778864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" name="Google Shape;1107;p38">
            <a:extLst>
              <a:ext uri="{FF2B5EF4-FFF2-40B4-BE49-F238E27FC236}">
                <a16:creationId xmlns:a16="http://schemas.microsoft.com/office/drawing/2014/main" id="{C03F576C-5879-9A44-A247-A28FC602208C}"/>
              </a:ext>
            </a:extLst>
          </p:cNvPr>
          <p:cNvGrpSpPr/>
          <p:nvPr/>
        </p:nvGrpSpPr>
        <p:grpSpPr>
          <a:xfrm>
            <a:off x="361520" y="1311784"/>
            <a:ext cx="2563023" cy="5301245"/>
            <a:chOff x="1178187" y="1392018"/>
            <a:chExt cx="1478878" cy="3058846"/>
          </a:xfrm>
        </p:grpSpPr>
        <p:sp>
          <p:nvSpPr>
            <p:cNvPr id="163" name="Google Shape;1108;p38">
              <a:extLst>
                <a:ext uri="{FF2B5EF4-FFF2-40B4-BE49-F238E27FC236}">
                  <a16:creationId xmlns:a16="http://schemas.microsoft.com/office/drawing/2014/main" id="{C7458911-8FBE-574D-87D1-91EE0BCE43F4}"/>
                </a:ext>
              </a:extLst>
            </p:cNvPr>
            <p:cNvSpPr/>
            <p:nvPr/>
          </p:nvSpPr>
          <p:spPr>
            <a:xfrm>
              <a:off x="128041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4" name="Google Shape;1109;p38">
              <a:extLst>
                <a:ext uri="{FF2B5EF4-FFF2-40B4-BE49-F238E27FC236}">
                  <a16:creationId xmlns:a16="http://schemas.microsoft.com/office/drawing/2014/main" id="{206BECDA-74E8-A045-9C71-2A4BD9E7A9A0}"/>
                </a:ext>
              </a:extLst>
            </p:cNvPr>
            <p:cNvGrpSpPr/>
            <p:nvPr/>
          </p:nvGrpSpPr>
          <p:grpSpPr>
            <a:xfrm>
              <a:off x="1178187" y="1392018"/>
              <a:ext cx="1478878" cy="3058846"/>
              <a:chOff x="1178187" y="1392018"/>
              <a:chExt cx="1478878" cy="3058846"/>
            </a:xfrm>
          </p:grpSpPr>
          <p:sp>
            <p:nvSpPr>
              <p:cNvPr id="174" name="Google Shape;1110;p38">
                <a:extLst>
                  <a:ext uri="{FF2B5EF4-FFF2-40B4-BE49-F238E27FC236}">
                    <a16:creationId xmlns:a16="http://schemas.microsoft.com/office/drawing/2014/main" id="{75A81111-CA6E-F346-9810-792831BC804B}"/>
                  </a:ext>
                </a:extLst>
              </p:cNvPr>
              <p:cNvSpPr/>
              <p:nvPr/>
            </p:nvSpPr>
            <p:spPr>
              <a:xfrm>
                <a:off x="117818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rgbClr val="43D48E"/>
              </a:solidFill>
              <a:ln>
                <a:solidFill>
                  <a:srgbClr val="43D48E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111;p38">
                <a:extLst>
                  <a:ext uri="{FF2B5EF4-FFF2-40B4-BE49-F238E27FC236}">
                    <a16:creationId xmlns:a16="http://schemas.microsoft.com/office/drawing/2014/main" id="{4139CF96-A575-6A4C-959D-E12A301C0E06}"/>
                  </a:ext>
                </a:extLst>
              </p:cNvPr>
              <p:cNvSpPr/>
              <p:nvPr/>
            </p:nvSpPr>
            <p:spPr>
              <a:xfrm>
                <a:off x="254779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rgbClr val="43D48E"/>
              </a:solidFill>
              <a:ln>
                <a:solidFill>
                  <a:srgbClr val="43D48E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1121;p38">
            <a:extLst>
              <a:ext uri="{FF2B5EF4-FFF2-40B4-BE49-F238E27FC236}">
                <a16:creationId xmlns:a16="http://schemas.microsoft.com/office/drawing/2014/main" id="{1CECA55B-8B52-6C46-9D0D-D3E7B3CCD029}"/>
              </a:ext>
            </a:extLst>
          </p:cNvPr>
          <p:cNvGrpSpPr/>
          <p:nvPr/>
        </p:nvGrpSpPr>
        <p:grpSpPr>
          <a:xfrm>
            <a:off x="6248242" y="1311771"/>
            <a:ext cx="2563024" cy="5301245"/>
            <a:chOff x="4672087" y="1392018"/>
            <a:chExt cx="1478878" cy="3058846"/>
          </a:xfrm>
        </p:grpSpPr>
        <p:sp>
          <p:nvSpPr>
            <p:cNvPr id="177" name="Google Shape;1122;p38">
              <a:extLst>
                <a:ext uri="{FF2B5EF4-FFF2-40B4-BE49-F238E27FC236}">
                  <a16:creationId xmlns:a16="http://schemas.microsoft.com/office/drawing/2014/main" id="{A0647C3A-BCD4-2A42-8F5F-4088C7FDDD33}"/>
                </a:ext>
              </a:extLst>
            </p:cNvPr>
            <p:cNvSpPr/>
            <p:nvPr/>
          </p:nvSpPr>
          <p:spPr>
            <a:xfrm>
              <a:off x="477431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8" name="Google Shape;1123;p38">
              <a:extLst>
                <a:ext uri="{FF2B5EF4-FFF2-40B4-BE49-F238E27FC236}">
                  <a16:creationId xmlns:a16="http://schemas.microsoft.com/office/drawing/2014/main" id="{57EF10B2-2C47-0B41-921D-7E960538AD08}"/>
                </a:ext>
              </a:extLst>
            </p:cNvPr>
            <p:cNvGrpSpPr/>
            <p:nvPr/>
          </p:nvGrpSpPr>
          <p:grpSpPr>
            <a:xfrm>
              <a:off x="4672087" y="1392018"/>
              <a:ext cx="1478878" cy="3058846"/>
              <a:chOff x="4672087" y="1392018"/>
              <a:chExt cx="1478878" cy="3058846"/>
            </a:xfrm>
          </p:grpSpPr>
          <p:sp>
            <p:nvSpPr>
              <p:cNvPr id="189" name="Google Shape;1124;p38">
                <a:extLst>
                  <a:ext uri="{FF2B5EF4-FFF2-40B4-BE49-F238E27FC236}">
                    <a16:creationId xmlns:a16="http://schemas.microsoft.com/office/drawing/2014/main" id="{66B8CF55-4AF2-D647-BAE5-314C9335B540}"/>
                  </a:ext>
                </a:extLst>
              </p:cNvPr>
              <p:cNvSpPr/>
              <p:nvPr/>
            </p:nvSpPr>
            <p:spPr>
              <a:xfrm>
                <a:off x="467208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rgbClr val="00699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125;p38">
                <a:extLst>
                  <a:ext uri="{FF2B5EF4-FFF2-40B4-BE49-F238E27FC236}">
                    <a16:creationId xmlns:a16="http://schemas.microsoft.com/office/drawing/2014/main" id="{5855BCF8-EF40-AC4B-B6A4-844878038F3C}"/>
                  </a:ext>
                </a:extLst>
              </p:cNvPr>
              <p:cNvSpPr/>
              <p:nvPr/>
            </p:nvSpPr>
            <p:spPr>
              <a:xfrm>
                <a:off x="604169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rgbClr val="0C83B0"/>
              </a:solidFill>
              <a:ln>
                <a:solidFill>
                  <a:srgbClr val="0C83B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136;p38">
            <a:extLst>
              <a:ext uri="{FF2B5EF4-FFF2-40B4-BE49-F238E27FC236}">
                <a16:creationId xmlns:a16="http://schemas.microsoft.com/office/drawing/2014/main" id="{0355F022-9E8A-FB44-88BF-459CF1C14B59}"/>
              </a:ext>
            </a:extLst>
          </p:cNvPr>
          <p:cNvGrpSpPr/>
          <p:nvPr/>
        </p:nvGrpSpPr>
        <p:grpSpPr>
          <a:xfrm>
            <a:off x="3312863" y="1311771"/>
            <a:ext cx="2563024" cy="5301245"/>
            <a:chOff x="2925137" y="1392018"/>
            <a:chExt cx="1478878" cy="3058846"/>
          </a:xfrm>
        </p:grpSpPr>
        <p:sp>
          <p:nvSpPr>
            <p:cNvPr id="192" name="Google Shape;1137;p38">
              <a:extLst>
                <a:ext uri="{FF2B5EF4-FFF2-40B4-BE49-F238E27FC236}">
                  <a16:creationId xmlns:a16="http://schemas.microsoft.com/office/drawing/2014/main" id="{7C7EBFC8-246D-B34C-BF69-6CE6D1F18CC3}"/>
                </a:ext>
              </a:extLst>
            </p:cNvPr>
            <p:cNvSpPr/>
            <p:nvPr/>
          </p:nvSpPr>
          <p:spPr>
            <a:xfrm>
              <a:off x="3027366" y="1494247"/>
              <a:ext cx="1229466" cy="2854373"/>
            </a:xfrm>
            <a:custGeom>
              <a:avLst/>
              <a:gdLst/>
              <a:ahLst/>
              <a:cxnLst/>
              <a:rect l="l" t="t" r="r" b="b"/>
              <a:pathLst>
                <a:path w="84210" h="195505" extrusionOk="0">
                  <a:moveTo>
                    <a:pt x="42105" y="1"/>
                  </a:moveTo>
                  <a:cubicBezTo>
                    <a:pt x="18889" y="1"/>
                    <a:pt x="1" y="18888"/>
                    <a:pt x="1" y="42104"/>
                  </a:cubicBezTo>
                  <a:lnTo>
                    <a:pt x="1" y="153401"/>
                  </a:lnTo>
                  <a:cubicBezTo>
                    <a:pt x="1" y="176617"/>
                    <a:pt x="18889" y="195505"/>
                    <a:pt x="42105" y="195505"/>
                  </a:cubicBezTo>
                  <a:cubicBezTo>
                    <a:pt x="65321" y="195505"/>
                    <a:pt x="84209" y="176618"/>
                    <a:pt x="84209" y="153401"/>
                  </a:cubicBezTo>
                  <a:lnTo>
                    <a:pt x="84209" y="42104"/>
                  </a:lnTo>
                  <a:cubicBezTo>
                    <a:pt x="84209" y="18888"/>
                    <a:pt x="65321" y="1"/>
                    <a:pt x="4210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" name="Google Shape;1138;p38">
              <a:extLst>
                <a:ext uri="{FF2B5EF4-FFF2-40B4-BE49-F238E27FC236}">
                  <a16:creationId xmlns:a16="http://schemas.microsoft.com/office/drawing/2014/main" id="{2B57D39E-9D5E-9349-B6D1-0747CF3C0470}"/>
                </a:ext>
              </a:extLst>
            </p:cNvPr>
            <p:cNvGrpSpPr/>
            <p:nvPr/>
          </p:nvGrpSpPr>
          <p:grpSpPr>
            <a:xfrm>
              <a:off x="2925137" y="1392018"/>
              <a:ext cx="1478878" cy="3058846"/>
              <a:chOff x="2925137" y="1392018"/>
              <a:chExt cx="1478878" cy="3058846"/>
            </a:xfrm>
          </p:grpSpPr>
          <p:sp>
            <p:nvSpPr>
              <p:cNvPr id="207" name="Google Shape;1139;p38">
                <a:extLst>
                  <a:ext uri="{FF2B5EF4-FFF2-40B4-BE49-F238E27FC236}">
                    <a16:creationId xmlns:a16="http://schemas.microsoft.com/office/drawing/2014/main" id="{AE0C87AF-3DC0-D64D-AFC8-1A127575D87E}"/>
                  </a:ext>
                </a:extLst>
              </p:cNvPr>
              <p:cNvSpPr/>
              <p:nvPr/>
            </p:nvSpPr>
            <p:spPr>
              <a:xfrm>
                <a:off x="2925137" y="1392018"/>
                <a:ext cx="1433924" cy="3058846"/>
              </a:xfrm>
              <a:custGeom>
                <a:avLst/>
                <a:gdLst/>
                <a:ahLst/>
                <a:cxnLst/>
                <a:rect l="l" t="t" r="r" b="b"/>
                <a:pathLst>
                  <a:path w="98214" h="209510" extrusionOk="0">
                    <a:moveTo>
                      <a:pt x="49107" y="0"/>
                    </a:moveTo>
                    <a:cubicBezTo>
                      <a:pt x="22030" y="0"/>
                      <a:pt x="0" y="22029"/>
                      <a:pt x="0" y="49106"/>
                    </a:cubicBezTo>
                    <a:lnTo>
                      <a:pt x="0" y="160403"/>
                    </a:lnTo>
                    <a:cubicBezTo>
                      <a:pt x="0" y="187480"/>
                      <a:pt x="22030" y="209509"/>
                      <a:pt x="49107" y="209509"/>
                    </a:cubicBezTo>
                    <a:cubicBezTo>
                      <a:pt x="76185" y="209509"/>
                      <a:pt x="98214" y="187480"/>
                      <a:pt x="98214" y="160403"/>
                    </a:cubicBezTo>
                    <a:lnTo>
                      <a:pt x="98214" y="105856"/>
                    </a:lnTo>
                    <a:cubicBezTo>
                      <a:pt x="98214" y="105394"/>
                      <a:pt x="97840" y="105020"/>
                      <a:pt x="97378" y="105020"/>
                    </a:cubicBezTo>
                    <a:cubicBezTo>
                      <a:pt x="96917" y="105020"/>
                      <a:pt x="96543" y="105394"/>
                      <a:pt x="96543" y="105856"/>
                    </a:cubicBezTo>
                    <a:lnTo>
                      <a:pt x="96543" y="160403"/>
                    </a:lnTo>
                    <a:cubicBezTo>
                      <a:pt x="96543" y="186559"/>
                      <a:pt x="75263" y="207838"/>
                      <a:pt x="49107" y="207838"/>
                    </a:cubicBezTo>
                    <a:cubicBezTo>
                      <a:pt x="22951" y="207838"/>
                      <a:pt x="1671" y="186560"/>
                      <a:pt x="1671" y="160403"/>
                    </a:cubicBezTo>
                    <a:lnTo>
                      <a:pt x="1671" y="49106"/>
                    </a:lnTo>
                    <a:cubicBezTo>
                      <a:pt x="1671" y="22951"/>
                      <a:pt x="22952" y="1671"/>
                      <a:pt x="49107" y="1671"/>
                    </a:cubicBezTo>
                    <a:cubicBezTo>
                      <a:pt x="75263" y="1671"/>
                      <a:pt x="96543" y="22951"/>
                      <a:pt x="96543" y="49106"/>
                    </a:cubicBezTo>
                    <a:cubicBezTo>
                      <a:pt x="96543" y="49567"/>
                      <a:pt x="96917" y="49942"/>
                      <a:pt x="97378" y="49942"/>
                    </a:cubicBezTo>
                    <a:cubicBezTo>
                      <a:pt x="97840" y="49942"/>
                      <a:pt x="98214" y="49567"/>
                      <a:pt x="98214" y="49106"/>
                    </a:cubicBezTo>
                    <a:cubicBezTo>
                      <a:pt x="98214" y="22029"/>
                      <a:pt x="76185" y="0"/>
                      <a:pt x="49107" y="0"/>
                    </a:cubicBezTo>
                    <a:close/>
                  </a:path>
                </a:pathLst>
              </a:custGeom>
              <a:solidFill>
                <a:srgbClr val="219998"/>
              </a:solidFill>
              <a:ln>
                <a:solidFill>
                  <a:srgbClr val="219998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140;p38">
                <a:extLst>
                  <a:ext uri="{FF2B5EF4-FFF2-40B4-BE49-F238E27FC236}">
                    <a16:creationId xmlns:a16="http://schemas.microsoft.com/office/drawing/2014/main" id="{64D006FB-CF41-9041-8883-CE8E792B1577}"/>
                  </a:ext>
                </a:extLst>
              </p:cNvPr>
              <p:cNvSpPr/>
              <p:nvPr/>
            </p:nvSpPr>
            <p:spPr>
              <a:xfrm>
                <a:off x="4294748" y="2068378"/>
                <a:ext cx="109266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7485" extrusionOk="0">
                    <a:moveTo>
                      <a:pt x="3742" y="0"/>
                    </a:moveTo>
                    <a:cubicBezTo>
                      <a:pt x="1675" y="0"/>
                      <a:pt x="1" y="1676"/>
                      <a:pt x="1" y="3742"/>
                    </a:cubicBezTo>
                    <a:cubicBezTo>
                      <a:pt x="1" y="5809"/>
                      <a:pt x="1677" y="7484"/>
                      <a:pt x="3742" y="7484"/>
                    </a:cubicBezTo>
                    <a:cubicBezTo>
                      <a:pt x="5808" y="7484"/>
                      <a:pt x="7484" y="5809"/>
                      <a:pt x="7484" y="3742"/>
                    </a:cubicBezTo>
                    <a:cubicBezTo>
                      <a:pt x="7484" y="1676"/>
                      <a:pt x="5809" y="0"/>
                      <a:pt x="3742" y="0"/>
                    </a:cubicBezTo>
                    <a:close/>
                  </a:path>
                </a:pathLst>
              </a:custGeom>
              <a:solidFill>
                <a:srgbClr val="219998"/>
              </a:solidFill>
              <a:ln>
                <a:solidFill>
                  <a:srgbClr val="219998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CF0839BF-3F81-7E4B-8E40-0E9B18045867}"/>
              </a:ext>
            </a:extLst>
          </p:cNvPr>
          <p:cNvSpPr txBox="1"/>
          <p:nvPr/>
        </p:nvSpPr>
        <p:spPr>
          <a:xfrm>
            <a:off x="608249" y="2833936"/>
            <a:ext cx="19768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El documento soporte pago de nómina electrónica y  las notas de ajuste a este documento, deberán cumplir con los siguientes procesos para su reporte a la DIAN:</a:t>
            </a:r>
          </a:p>
          <a:p>
            <a:pPr algn="just"/>
            <a:endParaRPr lang="es-CO" sz="1400" dirty="0">
              <a:solidFill>
                <a:srgbClr val="262A45"/>
              </a:solidFill>
              <a:latin typeface="Ubuntu" panose="020B0504030602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Habilitación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Generación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Transmisión 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Validación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6F6B19F-C289-454B-B265-CB35F6658402}"/>
              </a:ext>
            </a:extLst>
          </p:cNvPr>
          <p:cNvSpPr txBox="1"/>
          <p:nvPr/>
        </p:nvSpPr>
        <p:spPr>
          <a:xfrm>
            <a:off x="3532312" y="2838292"/>
            <a:ext cx="2065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La </a:t>
            </a:r>
            <a:r>
              <a:rPr lang="es-CO" sz="1400" b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representación gráfica</a:t>
            </a:r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 del documento soporte de pago de nómina y las notas de ajuste a este documento, deberá contener los requisitos mínimos establecidos, incluyendo el Código QR para aquellos empleadores que lo requieran.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6296F12-A665-A44F-A6B6-3700F496731C}"/>
              </a:ext>
            </a:extLst>
          </p:cNvPr>
          <p:cNvSpPr txBox="1"/>
          <p:nvPr/>
        </p:nvSpPr>
        <p:spPr>
          <a:xfrm>
            <a:off x="6425414" y="2813416"/>
            <a:ext cx="21307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El período de </a:t>
            </a:r>
            <a:r>
              <a:rPr lang="es-CO" sz="1400" b="1" i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conservación</a:t>
            </a:r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 de los documentos de soporte de nómina y las notas de ajustes, será mínimo de </a:t>
            </a:r>
            <a:r>
              <a:rPr lang="es-CO" sz="1400" b="1" i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cinco (5) años</a:t>
            </a:r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, contados a partir del 1o. de enero del año siguiente al de su elaboración, expedición o recibo.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6A1F703-E371-2B45-8EC2-1C642E0B6BE7}"/>
              </a:ext>
            </a:extLst>
          </p:cNvPr>
          <p:cNvSpPr txBox="1"/>
          <p:nvPr/>
        </p:nvSpPr>
        <p:spPr>
          <a:xfrm>
            <a:off x="9438355" y="2813416"/>
            <a:ext cx="2222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El documento soporte pago de nómina y notas de ajuste del mismo, siendo información confidencial deberán cumplir con las </a:t>
            </a:r>
            <a:r>
              <a:rPr lang="es-CO" sz="1400" b="1" i="1" dirty="0">
                <a:solidFill>
                  <a:srgbClr val="262A45"/>
                </a:solidFill>
                <a:latin typeface="Ubuntu" panose="020B0504030602030204" pitchFamily="34" charset="0"/>
                <a:cs typeface="Calibri" panose="020F0502020204030204" pitchFamily="34" charset="0"/>
              </a:rPr>
              <a:t>políticas de tratamiento de datos personales.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4989765-A56D-D84D-8A18-ED82420EB9C6}"/>
              </a:ext>
            </a:extLst>
          </p:cNvPr>
          <p:cNvSpPr/>
          <p:nvPr/>
        </p:nvSpPr>
        <p:spPr>
          <a:xfrm>
            <a:off x="2375832" y="5297397"/>
            <a:ext cx="781291" cy="781291"/>
          </a:xfrm>
          <a:prstGeom prst="ellipse">
            <a:avLst/>
          </a:prstGeom>
          <a:solidFill>
            <a:srgbClr val="43D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1</a:t>
            </a:r>
          </a:p>
        </p:txBody>
      </p:sp>
      <p:sp>
        <p:nvSpPr>
          <p:cNvPr id="219" name="Elipse 218">
            <a:extLst>
              <a:ext uri="{FF2B5EF4-FFF2-40B4-BE49-F238E27FC236}">
                <a16:creationId xmlns:a16="http://schemas.microsoft.com/office/drawing/2014/main" id="{3EB3E8A9-3533-4C43-9778-2BE56836E4D3}"/>
              </a:ext>
            </a:extLst>
          </p:cNvPr>
          <p:cNvSpPr/>
          <p:nvPr/>
        </p:nvSpPr>
        <p:spPr>
          <a:xfrm>
            <a:off x="5351678" y="5275629"/>
            <a:ext cx="781291" cy="781291"/>
          </a:xfrm>
          <a:prstGeom prst="ellipse">
            <a:avLst/>
          </a:prstGeom>
          <a:solidFill>
            <a:srgbClr val="219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2</a:t>
            </a:r>
          </a:p>
        </p:txBody>
      </p:sp>
      <p:sp>
        <p:nvSpPr>
          <p:cNvPr id="220" name="Elipse 219">
            <a:extLst>
              <a:ext uri="{FF2B5EF4-FFF2-40B4-BE49-F238E27FC236}">
                <a16:creationId xmlns:a16="http://schemas.microsoft.com/office/drawing/2014/main" id="{355222EC-09DC-CA44-BF15-73FC146C1A39}"/>
              </a:ext>
            </a:extLst>
          </p:cNvPr>
          <p:cNvSpPr/>
          <p:nvPr/>
        </p:nvSpPr>
        <p:spPr>
          <a:xfrm>
            <a:off x="8250894" y="5275628"/>
            <a:ext cx="781291" cy="781291"/>
          </a:xfrm>
          <a:prstGeom prst="ellipse">
            <a:avLst/>
          </a:prstGeom>
          <a:solidFill>
            <a:srgbClr val="006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3</a:t>
            </a:r>
          </a:p>
        </p:txBody>
      </p:sp>
      <p:sp>
        <p:nvSpPr>
          <p:cNvPr id="221" name="Elipse 220">
            <a:extLst>
              <a:ext uri="{FF2B5EF4-FFF2-40B4-BE49-F238E27FC236}">
                <a16:creationId xmlns:a16="http://schemas.microsoft.com/office/drawing/2014/main" id="{65BE94E1-38B4-AE47-BCE0-CFB6AEBE31AD}"/>
              </a:ext>
            </a:extLst>
          </p:cNvPr>
          <p:cNvSpPr/>
          <p:nvPr/>
        </p:nvSpPr>
        <p:spPr>
          <a:xfrm>
            <a:off x="11293148" y="5297397"/>
            <a:ext cx="781291" cy="781291"/>
          </a:xfrm>
          <a:prstGeom prst="ellipse">
            <a:avLst/>
          </a:prstGeom>
          <a:solidFill>
            <a:srgbClr val="0C8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latin typeface="Ubuntu" panose="020B0504030602030204" pitchFamily="34" charset="0"/>
              </a:rPr>
              <a:t>4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8F3FF40-FDE1-2D43-819F-03BB7EBB8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371" y="1775994"/>
            <a:ext cx="599533" cy="65403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12535D4-632E-7B4B-9B0A-82D31D2EBB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6345" y="1764763"/>
            <a:ext cx="559126" cy="67561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4CA02B7-36BF-134A-BB51-0140B2BEE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008" y="1820320"/>
            <a:ext cx="890411" cy="613394"/>
          </a:xfrm>
          <a:prstGeom prst="rect">
            <a:avLst/>
          </a:prstGeom>
        </p:spPr>
      </p:pic>
      <p:pic>
        <p:nvPicPr>
          <p:cNvPr id="222" name="Imagen 221">
            <a:extLst>
              <a:ext uri="{FF2B5EF4-FFF2-40B4-BE49-F238E27FC236}">
                <a16:creationId xmlns:a16="http://schemas.microsoft.com/office/drawing/2014/main" id="{802D5AEA-9C3D-1247-B993-9D84169E5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311" y="1726314"/>
            <a:ext cx="767690" cy="7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6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C9A3DEE-313E-5949-9F10-42DBF2AD89E5}"/>
              </a:ext>
            </a:extLst>
          </p:cNvPr>
          <p:cNvSpPr/>
          <p:nvPr/>
        </p:nvSpPr>
        <p:spPr>
          <a:xfrm>
            <a:off x="-3577" y="1909806"/>
            <a:ext cx="12187365" cy="2164381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BD39FB-A9C8-F547-BB3A-66A3F7EE9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956" y="4290186"/>
            <a:ext cx="5227672" cy="60748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6486823-D2FE-414A-B79E-C3113F26C791}"/>
              </a:ext>
            </a:extLst>
          </p:cNvPr>
          <p:cNvSpPr/>
          <p:nvPr/>
        </p:nvSpPr>
        <p:spPr>
          <a:xfrm flipV="1">
            <a:off x="-8208" y="4002726"/>
            <a:ext cx="12192000" cy="220081"/>
          </a:xfrm>
          <a:prstGeom prst="rect">
            <a:avLst/>
          </a:prstGeom>
          <a:gradFill>
            <a:gsLst>
              <a:gs pos="25000">
                <a:srgbClr val="5EE269"/>
              </a:gs>
              <a:gs pos="60000">
                <a:srgbClr val="1DBEC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2802469" y="2049782"/>
            <a:ext cx="658706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12000" b="1" dirty="0">
                <a:ln w="0"/>
                <a:solidFill>
                  <a:schemeClr val="bg1"/>
                </a:solidFill>
                <a:latin typeface="Ubuntu Medium" panose="020B0604030602030204" pitchFamily="34" charset="0"/>
                <a:cs typeface="Helvetica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5209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B3D7B28F-B505-EC4F-A48B-F913661343ED}"/>
              </a:ext>
            </a:extLst>
          </p:cNvPr>
          <p:cNvSpPr/>
          <p:nvPr/>
        </p:nvSpPr>
        <p:spPr>
          <a:xfrm>
            <a:off x="4863236" y="1134177"/>
            <a:ext cx="7328764" cy="5357305"/>
          </a:xfrm>
          <a:prstGeom prst="rect">
            <a:avLst/>
          </a:prstGeom>
          <a:solidFill>
            <a:srgbClr val="48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3ADC50C-DEB9-F243-95B2-E8C595EDB32E}"/>
              </a:ext>
            </a:extLst>
          </p:cNvPr>
          <p:cNvSpPr/>
          <p:nvPr/>
        </p:nvSpPr>
        <p:spPr>
          <a:xfrm>
            <a:off x="0" y="1359199"/>
            <a:ext cx="12025628" cy="4907261"/>
          </a:xfrm>
          <a:prstGeom prst="rect">
            <a:avLst/>
          </a:prstGeom>
          <a:solidFill>
            <a:srgbClr val="252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CB0E653-6087-E447-BE08-50F36F88B163}"/>
              </a:ext>
            </a:extLst>
          </p:cNvPr>
          <p:cNvSpPr/>
          <p:nvPr/>
        </p:nvSpPr>
        <p:spPr>
          <a:xfrm>
            <a:off x="0" y="1325817"/>
            <a:ext cx="4863236" cy="4943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FB2132D-5FAD-FD49-BABE-A7163A2D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0" y="-62310"/>
            <a:ext cx="12025628" cy="1325563"/>
          </a:xfrm>
        </p:spPr>
        <p:txBody>
          <a:bodyPr>
            <a:normAutofit/>
          </a:bodyPr>
          <a:lstStyle/>
          <a:p>
            <a:r>
              <a:rPr lang="es-MX" sz="4000" dirty="0">
                <a:latin typeface="MS PGothic" panose="020B0600070205080204" pitchFamily="34" charset="-128"/>
                <a:ea typeface="MS PGothic" panose="020B0600070205080204" pitchFamily="34" charset="-128"/>
                <a:cs typeface="Tahoma" panose="020B0604030504040204" pitchFamily="34" charset="0"/>
              </a:rPr>
              <a:t>Beneficios</a:t>
            </a:r>
            <a:endParaRPr lang="es-CO" sz="4000" dirty="0">
              <a:latin typeface="MS PGothic" panose="020B0600070205080204" pitchFamily="34" charset="-128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F33C3BF-3FE0-8A46-92A0-3AB5CF3AC044}"/>
              </a:ext>
            </a:extLst>
          </p:cNvPr>
          <p:cNvCxnSpPr/>
          <p:nvPr/>
        </p:nvCxnSpPr>
        <p:spPr>
          <a:xfrm>
            <a:off x="467833" y="411216"/>
            <a:ext cx="0" cy="744279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B7D6D469-C6E7-AA42-9BE9-91B28679A4F2}"/>
              </a:ext>
            </a:extLst>
          </p:cNvPr>
          <p:cNvGrpSpPr/>
          <p:nvPr/>
        </p:nvGrpSpPr>
        <p:grpSpPr>
          <a:xfrm>
            <a:off x="627891" y="1537610"/>
            <a:ext cx="3564926" cy="4444145"/>
            <a:chOff x="627891" y="1494068"/>
            <a:chExt cx="3564926" cy="444414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6476B60-38BE-284E-BE8A-622D095F6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86" y="1494068"/>
              <a:ext cx="3451736" cy="4444145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438504B-F641-A74E-942D-DF33375D28DA}"/>
                </a:ext>
              </a:extLst>
            </p:cNvPr>
            <p:cNvSpPr/>
            <p:nvPr/>
          </p:nvSpPr>
          <p:spPr>
            <a:xfrm>
              <a:off x="627891" y="1520814"/>
              <a:ext cx="3564926" cy="4390652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8716963" y="535405"/>
            <a:ext cx="3294687" cy="601182"/>
            <a:chOff x="-7136544" y="-2951329"/>
            <a:chExt cx="10458416" cy="1908350"/>
          </a:xfrm>
        </p:grpSpPr>
        <p:grpSp>
          <p:nvGrpSpPr>
            <p:cNvPr id="29" name="Grupo 28"/>
            <p:cNvGrpSpPr/>
            <p:nvPr/>
          </p:nvGrpSpPr>
          <p:grpSpPr>
            <a:xfrm>
              <a:off x="-7136544" y="-2951329"/>
              <a:ext cx="10458416" cy="1908350"/>
              <a:chOff x="-7122690" y="-2905946"/>
              <a:chExt cx="10458416" cy="1908350"/>
            </a:xfrm>
          </p:grpSpPr>
          <p:sp>
            <p:nvSpPr>
              <p:cNvPr id="31" name="Rectángulo 30"/>
              <p:cNvSpPr/>
              <p:nvPr/>
            </p:nvSpPr>
            <p:spPr>
              <a:xfrm>
                <a:off x="-7122690" y="-2905946"/>
                <a:ext cx="10458413" cy="19083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grpSp>
            <p:nvGrpSpPr>
              <p:cNvPr id="32" name="Grupo 31"/>
              <p:cNvGrpSpPr/>
              <p:nvPr/>
            </p:nvGrpSpPr>
            <p:grpSpPr>
              <a:xfrm>
                <a:off x="-6947007" y="-2854146"/>
                <a:ext cx="10282733" cy="1711693"/>
                <a:chOff x="-6801938" y="-2099281"/>
                <a:chExt cx="10282733" cy="1711693"/>
              </a:xfrm>
            </p:grpSpPr>
            <p:pic>
              <p:nvPicPr>
                <p:cNvPr id="33" name="Imagen 32"/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801938" y="-1940520"/>
                  <a:ext cx="4996298" cy="1394169"/>
                </a:xfrm>
                <a:prstGeom prst="rect">
                  <a:avLst/>
                </a:prstGeom>
              </p:spPr>
            </p:pic>
            <p:pic>
              <p:nvPicPr>
                <p:cNvPr id="34" name="Imagen 33"/>
                <p:cNvPicPr>
                  <a:picLocks noChangeAspect="1"/>
                </p:cNvPicPr>
                <p:nvPr/>
              </p:nvPicPr>
              <p:blipFill>
                <a:blip r:embed="rId4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515498" y="-2099281"/>
                  <a:ext cx="4996293" cy="171169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0" name="Conector recto 29"/>
            <p:cNvCxnSpPr/>
            <p:nvPr/>
          </p:nvCxnSpPr>
          <p:spPr>
            <a:xfrm>
              <a:off x="-1729841" y="-2604655"/>
              <a:ext cx="0" cy="1149928"/>
            </a:xfrm>
            <a:prstGeom prst="line">
              <a:avLst/>
            </a:prstGeom>
            <a:ln w="38100">
              <a:solidFill>
                <a:srgbClr val="C8E1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2741F8F-D948-8643-A8E9-D0E01DAB18BD}"/>
              </a:ext>
            </a:extLst>
          </p:cNvPr>
          <p:cNvSpPr/>
          <p:nvPr/>
        </p:nvSpPr>
        <p:spPr>
          <a:xfrm>
            <a:off x="4478488" y="1750620"/>
            <a:ext cx="7321207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Implementación virtual.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segura, en tiempo real, eficiente.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al adquiriente soportar costos, deducciones e impuestos descontables en sus declaraciones tributarias.</a:t>
            </a:r>
          </a:p>
          <a:p>
            <a:pPr marL="742950" lvl="1" indent="-28575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los trámites con la Entidad</a:t>
            </a:r>
          </a:p>
          <a:p>
            <a:pPr marL="7429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de papel, costos de mensajería y operatividad.</a:t>
            </a:r>
          </a:p>
        </p:txBody>
      </p:sp>
    </p:spTree>
    <p:extLst>
      <p:ext uri="{BB962C8B-B14F-4D97-AF65-F5344CB8AC3E}">
        <p14:creationId xmlns:p14="http://schemas.microsoft.com/office/powerpoint/2010/main" val="155128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-7074" y="0"/>
            <a:ext cx="4751664" cy="6858000"/>
          </a:xfrm>
          <a:prstGeom prst="rect">
            <a:avLst/>
          </a:prstGeom>
          <a:noFill/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E3ED77D-03D2-884A-944D-B6922DE3D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772787"/>
              </p:ext>
            </p:extLst>
          </p:nvPr>
        </p:nvGraphicFramePr>
        <p:xfrm>
          <a:off x="-144038" y="1306905"/>
          <a:ext cx="7365915" cy="4910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9C8BA0A-9E5B-3F4D-BC4F-32C30292C1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4600" y="2142419"/>
            <a:ext cx="688638" cy="6886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6A330D3-5E03-B74D-8F26-6C2C49676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</a:blip>
          <a:stretch>
            <a:fillRect/>
          </a:stretch>
        </p:blipFill>
        <p:spPr>
          <a:xfrm rot="21000848">
            <a:off x="3235896" y="3744804"/>
            <a:ext cx="980046" cy="98004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62F70FF-493E-4C43-A4CD-AACD986351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1227" y="4458081"/>
            <a:ext cx="688638" cy="68863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2CBC3F1-B181-0046-B756-626FA0842F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9920" y="4349785"/>
            <a:ext cx="1135144" cy="73268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0B66DB3-FCE5-8445-A22A-9F366030844C}"/>
              </a:ext>
            </a:extLst>
          </p:cNvPr>
          <p:cNvSpPr/>
          <p:nvPr/>
        </p:nvSpPr>
        <p:spPr>
          <a:xfrm>
            <a:off x="6642040" y="2280352"/>
            <a:ext cx="4795670" cy="2297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262A45"/>
                </a:solidFill>
                <a:latin typeface="Ubuntu" panose="020B0504030602030204" pitchFamily="34" charset="0"/>
              </a:rPr>
              <a:t>Factura de Venta (FE – Contingencia)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262A45"/>
                </a:solidFill>
                <a:latin typeface="Ubuntu" panose="020B0504030602030204" pitchFamily="34" charset="0"/>
              </a:rPr>
              <a:t>Documento soporte de pago de nómina electrónica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262A45"/>
                </a:solidFill>
                <a:latin typeface="Ubuntu" panose="020B0504030602030204" pitchFamily="34" charset="0"/>
              </a:rPr>
              <a:t>Documento soporte en adquisiciones efectuadas a no obligados a facturar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262A45"/>
                </a:solidFill>
                <a:latin typeface="Ubuntu" panose="020B0504030602030204" pitchFamily="34" charset="0"/>
              </a:rPr>
              <a:t>Documentos equivalentes (Electrónicos)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262A45"/>
                </a:solidFill>
                <a:latin typeface="Ubuntu" panose="020B0504030602030204" pitchFamily="34" charset="0"/>
              </a:rPr>
              <a:t>Documento soporte de importación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s-MX" sz="1600" dirty="0">
                <a:solidFill>
                  <a:srgbClr val="262A45"/>
                </a:solidFill>
                <a:latin typeface="Ubuntu" panose="020B0504030602030204" pitchFamily="34" charset="0"/>
              </a:rPr>
              <a:t> RADIAN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D450E53-D5D6-614D-A6F6-29BAEBA24FAD}"/>
              </a:ext>
            </a:extLst>
          </p:cNvPr>
          <p:cNvGrpSpPr/>
          <p:nvPr/>
        </p:nvGrpSpPr>
        <p:grpSpPr>
          <a:xfrm>
            <a:off x="-7074" y="448"/>
            <a:ext cx="12196635" cy="1226291"/>
            <a:chOff x="-4635" y="-5972"/>
            <a:chExt cx="12196635" cy="1226291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A965F53-53D2-044E-9FD7-2812D9D82CB6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4CB6A19-47C6-914D-B1AD-CEC57E782DBE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6D84F0ED-8460-C34B-9E62-B0F2DF77D8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78703" y="103087"/>
            <a:ext cx="9282143" cy="82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Aspectos técnicos Comunes</a:t>
            </a:r>
          </a:p>
        </p:txBody>
      </p:sp>
    </p:spTree>
    <p:extLst>
      <p:ext uri="{BB962C8B-B14F-4D97-AF65-F5344CB8AC3E}">
        <p14:creationId xmlns:p14="http://schemas.microsoft.com/office/powerpoint/2010/main" val="238739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B6270FF-B525-1E49-A7D1-68CECA3FF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6404011" y="4419617"/>
            <a:ext cx="53985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b="1" dirty="0">
              <a:solidFill>
                <a:srgbClr val="0C2E3F"/>
              </a:solidFill>
              <a:latin typeface="Ubuntu" panose="020B0504030602030204" pitchFamily="34" charset="0"/>
            </a:endParaRPr>
          </a:p>
          <a:p>
            <a:pPr algn="ctr"/>
            <a:r>
              <a:rPr lang="es-CO" b="1" dirty="0">
                <a:solidFill>
                  <a:srgbClr val="262A45"/>
                </a:solidFill>
                <a:latin typeface="Ubuntu" panose="020B0504030602030204" pitchFamily="34" charset="0"/>
              </a:rPr>
              <a:t>Más de 176.000 Habilitados en </a:t>
            </a:r>
            <a:r>
              <a:rPr lang="es-CO" b="1" dirty="0">
                <a:solidFill>
                  <a:srgbClr val="086990"/>
                </a:solidFill>
                <a:latin typeface="Ubuntu" panose="020B0504030602030204" pitchFamily="34" charset="0"/>
              </a:rPr>
              <a:t>Nómina</a:t>
            </a:r>
          </a:p>
          <a:p>
            <a:pPr algn="ctr"/>
            <a:endParaRPr lang="es-CO" b="1" dirty="0">
              <a:solidFill>
                <a:srgbClr val="46D48B"/>
              </a:solidFill>
              <a:latin typeface="Ubuntu" panose="020B0504030602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58FEFB-F55A-1649-AB15-0927919ACA45}"/>
              </a:ext>
            </a:extLst>
          </p:cNvPr>
          <p:cNvSpPr/>
          <p:nvPr/>
        </p:nvSpPr>
        <p:spPr>
          <a:xfrm>
            <a:off x="6767784" y="4659609"/>
            <a:ext cx="4641245" cy="443345"/>
          </a:xfrm>
          <a:prstGeom prst="rect">
            <a:avLst/>
          </a:prstGeom>
          <a:noFill/>
          <a:ln>
            <a:solidFill>
              <a:srgbClr val="086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F9E7481A-4455-0747-BEDC-BA154F45E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2779" y="4495009"/>
            <a:ext cx="386272" cy="386272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6D17DC57-698F-894F-BE4C-8DC1023953EC}"/>
              </a:ext>
            </a:extLst>
          </p:cNvPr>
          <p:cNvGrpSpPr/>
          <p:nvPr/>
        </p:nvGrpSpPr>
        <p:grpSpPr>
          <a:xfrm>
            <a:off x="-7074" y="448"/>
            <a:ext cx="12196635" cy="1226291"/>
            <a:chOff x="-4635" y="-5972"/>
            <a:chExt cx="12196635" cy="1226291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58E7EE5-ADFE-4646-9246-CA95D4682C2C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34D6C03-1F42-1948-86D5-2612E557E7E9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909B0C80-B5F5-7149-9818-73F823C89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27FA002-095C-B640-88BF-91AEC6B9B869}"/>
              </a:ext>
            </a:extLst>
          </p:cNvPr>
          <p:cNvSpPr txBox="1">
            <a:spLocks/>
          </p:cNvSpPr>
          <p:nvPr/>
        </p:nvSpPr>
        <p:spPr>
          <a:xfrm>
            <a:off x="511461" y="427049"/>
            <a:ext cx="4027586" cy="832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n w="0"/>
                <a:solidFill>
                  <a:srgbClr val="00658A"/>
                </a:solidFill>
                <a:latin typeface="Ubuntu" panose="020B0504030602030204" pitchFamily="34" charset="0"/>
              </a:rPr>
              <a:t>Cifras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BE03D5C-312E-2D42-B0E0-30B0C8667ED7}"/>
              </a:ext>
            </a:extLst>
          </p:cNvPr>
          <p:cNvSpPr txBox="1">
            <a:spLocks/>
          </p:cNvSpPr>
          <p:nvPr/>
        </p:nvSpPr>
        <p:spPr>
          <a:xfrm>
            <a:off x="382641" y="154829"/>
            <a:ext cx="4027586" cy="832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b="1" dirty="0">
                <a:ln w="0"/>
                <a:solidFill>
                  <a:schemeClr val="bg1"/>
                </a:solidFill>
                <a:latin typeface="Ubuntu" panose="020B0504030602030204" pitchFamily="34" charset="0"/>
              </a:rPr>
              <a:t>Cifras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ECC08DCC-E5D5-A74F-84E2-6C6029CF1B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29311"/>
              </p:ext>
            </p:extLst>
          </p:nvPr>
        </p:nvGraphicFramePr>
        <p:xfrm>
          <a:off x="559312" y="1733569"/>
          <a:ext cx="5228679" cy="390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B9410081-AF4B-4150-9FCB-CD3748975B96}"/>
              </a:ext>
            </a:extLst>
          </p:cNvPr>
          <p:cNvSpPr txBox="1"/>
          <p:nvPr/>
        </p:nvSpPr>
        <p:spPr>
          <a:xfrm>
            <a:off x="6381600" y="2070867"/>
            <a:ext cx="53985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CO" b="1" dirty="0">
              <a:solidFill>
                <a:srgbClr val="0C2E3F"/>
              </a:solidFill>
              <a:latin typeface="Ubuntu" panose="020B0504030602030204" pitchFamily="34" charset="0"/>
            </a:endParaRPr>
          </a:p>
          <a:p>
            <a:pPr algn="ctr"/>
            <a:r>
              <a:rPr lang="es-CO" b="1" dirty="0">
                <a:solidFill>
                  <a:srgbClr val="262A45"/>
                </a:solidFill>
                <a:latin typeface="Ubuntu" panose="020B0504030602030204" pitchFamily="34" charset="0"/>
              </a:rPr>
              <a:t>Más de 750.000 facturadores electrónicos</a:t>
            </a:r>
          </a:p>
          <a:p>
            <a:pPr algn="ctr"/>
            <a:r>
              <a:rPr lang="es-CO" b="1" dirty="0">
                <a:solidFill>
                  <a:srgbClr val="262A45"/>
                </a:solidFill>
                <a:latin typeface="Ubuntu" panose="020B0504030602030204" pitchFamily="34" charset="0"/>
              </a:rPr>
              <a:t>61,825 en proceso de registro y habilitación</a:t>
            </a:r>
            <a:endParaRPr lang="es-CO" b="1" dirty="0">
              <a:solidFill>
                <a:srgbClr val="086990"/>
              </a:solidFill>
              <a:latin typeface="Ubuntu" panose="020B0504030602030204" pitchFamily="34" charset="0"/>
            </a:endParaRPr>
          </a:p>
          <a:p>
            <a:pPr algn="ctr"/>
            <a:endParaRPr lang="es-CO" b="1" dirty="0">
              <a:solidFill>
                <a:srgbClr val="46D48B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AF4E39A-BDE7-4BB6-B808-86BCCBC710CD}"/>
              </a:ext>
            </a:extLst>
          </p:cNvPr>
          <p:cNvSpPr/>
          <p:nvPr/>
        </p:nvSpPr>
        <p:spPr>
          <a:xfrm>
            <a:off x="6745373" y="2310859"/>
            <a:ext cx="4641245" cy="960337"/>
          </a:xfrm>
          <a:prstGeom prst="rect">
            <a:avLst/>
          </a:prstGeom>
          <a:noFill/>
          <a:ln>
            <a:solidFill>
              <a:srgbClr val="086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6155C2BE-6BF6-49E8-BC5A-22EFC10E05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90368" y="2146259"/>
            <a:ext cx="386272" cy="38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8" name="Rectángulo 7"/>
          <p:cNvSpPr/>
          <p:nvPr/>
        </p:nvSpPr>
        <p:spPr>
          <a:xfrm flipV="1">
            <a:off x="3043018" y="3332304"/>
            <a:ext cx="2403102" cy="282567"/>
          </a:xfrm>
          <a:prstGeom prst="rect">
            <a:avLst/>
          </a:prstGeom>
          <a:solidFill>
            <a:srgbClr val="44C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ACC7060-8335-6A4E-8896-31125CA064AE}"/>
              </a:ext>
            </a:extLst>
          </p:cNvPr>
          <p:cNvSpPr/>
          <p:nvPr/>
        </p:nvSpPr>
        <p:spPr>
          <a:xfrm>
            <a:off x="537882" y="1610929"/>
            <a:ext cx="8611100" cy="2635623"/>
          </a:xfrm>
          <a:prstGeom prst="rect">
            <a:avLst/>
          </a:prstGeom>
          <a:solidFill>
            <a:srgbClr val="46D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C42D0EF-5A03-6647-B7A6-88B9FF528A05}"/>
              </a:ext>
            </a:extLst>
          </p:cNvPr>
          <p:cNvSpPr/>
          <p:nvPr/>
        </p:nvSpPr>
        <p:spPr>
          <a:xfrm>
            <a:off x="753189" y="1778578"/>
            <a:ext cx="9399340" cy="2282434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839355" y="1969047"/>
            <a:ext cx="61109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MX" sz="4800" b="1" dirty="0">
                <a:ln w="0"/>
                <a:solidFill>
                  <a:schemeClr val="bg1"/>
                </a:solidFill>
                <a:latin typeface="Ubuntu Medium" panose="020B0604030602030204" pitchFamily="34" charset="0"/>
                <a:cs typeface="Helvetica" panose="020B0604020202020204" pitchFamily="34" charset="0"/>
              </a:rPr>
              <a:t>Documento Soporte </a:t>
            </a:r>
          </a:p>
          <a:p>
            <a:r>
              <a:rPr lang="es-MX" sz="4800" b="1" dirty="0">
                <a:ln w="0"/>
                <a:solidFill>
                  <a:schemeClr val="bg1"/>
                </a:solidFill>
                <a:latin typeface="Ubuntu Medium" panose="020B0604030602030204" pitchFamily="34" charset="0"/>
                <a:cs typeface="Helvetica" panose="020B0604020202020204" pitchFamily="34" charset="0"/>
              </a:rPr>
              <a:t>De Pago de Nómina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4EEF2315-B8B5-CD41-ADF6-97A44AE60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83" y="3523341"/>
            <a:ext cx="3742785" cy="3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0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46;p18">
            <a:extLst>
              <a:ext uri="{FF2B5EF4-FFF2-40B4-BE49-F238E27FC236}">
                <a16:creationId xmlns:a16="http://schemas.microsoft.com/office/drawing/2014/main" id="{4C5381D3-F91E-F94B-8784-C461E7361EE0}"/>
              </a:ext>
            </a:extLst>
          </p:cNvPr>
          <p:cNvSpPr/>
          <p:nvPr/>
        </p:nvSpPr>
        <p:spPr>
          <a:xfrm rot="10800000">
            <a:off x="3700515" y="1989390"/>
            <a:ext cx="8229600" cy="1079100"/>
          </a:xfrm>
          <a:prstGeom prst="rightArrow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4" name="Google Shape;1240;p41">
            <a:extLst>
              <a:ext uri="{FF2B5EF4-FFF2-40B4-BE49-F238E27FC236}">
                <a16:creationId xmlns:a16="http://schemas.microsoft.com/office/drawing/2014/main" id="{A8F107EF-F6DF-8E45-8F1F-5DAC46A5E343}"/>
              </a:ext>
            </a:extLst>
          </p:cNvPr>
          <p:cNvGrpSpPr/>
          <p:nvPr/>
        </p:nvGrpSpPr>
        <p:grpSpPr>
          <a:xfrm>
            <a:off x="10020377" y="1924291"/>
            <a:ext cx="1063392" cy="1225149"/>
            <a:chOff x="1972978" y="2184630"/>
            <a:chExt cx="1063392" cy="1225149"/>
          </a:xfrm>
          <a:solidFill>
            <a:srgbClr val="219998"/>
          </a:solidFill>
        </p:grpSpPr>
        <p:sp>
          <p:nvSpPr>
            <p:cNvPr id="105" name="Google Shape;1241;p41">
              <a:extLst>
                <a:ext uri="{FF2B5EF4-FFF2-40B4-BE49-F238E27FC236}">
                  <a16:creationId xmlns:a16="http://schemas.microsoft.com/office/drawing/2014/main" id="{5D76600E-7DAD-7048-94C4-1DC9D956160D}"/>
                </a:ext>
              </a:extLst>
            </p:cNvPr>
            <p:cNvSpPr/>
            <p:nvPr/>
          </p:nvSpPr>
          <p:spPr>
            <a:xfrm>
              <a:off x="197297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6" name="Google Shape;1244;p41">
              <a:extLst>
                <a:ext uri="{FF2B5EF4-FFF2-40B4-BE49-F238E27FC236}">
                  <a16:creationId xmlns:a16="http://schemas.microsoft.com/office/drawing/2014/main" id="{61E87DEC-0E70-B44F-9405-7C80A7523917}"/>
                </a:ext>
              </a:extLst>
            </p:cNvPr>
            <p:cNvSpPr/>
            <p:nvPr/>
          </p:nvSpPr>
          <p:spPr>
            <a:xfrm>
              <a:off x="2091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01" name="Google Shape;1240;p41">
            <a:extLst>
              <a:ext uri="{FF2B5EF4-FFF2-40B4-BE49-F238E27FC236}">
                <a16:creationId xmlns:a16="http://schemas.microsoft.com/office/drawing/2014/main" id="{EEC77AC5-0A23-E143-BE80-BC5E0AE1D92F}"/>
              </a:ext>
            </a:extLst>
          </p:cNvPr>
          <p:cNvGrpSpPr/>
          <p:nvPr/>
        </p:nvGrpSpPr>
        <p:grpSpPr>
          <a:xfrm>
            <a:off x="7273217" y="1914817"/>
            <a:ext cx="1063392" cy="1225149"/>
            <a:chOff x="1972978" y="2184630"/>
            <a:chExt cx="1063392" cy="1225149"/>
          </a:xfrm>
          <a:solidFill>
            <a:srgbClr val="00658A"/>
          </a:solidFill>
        </p:grpSpPr>
        <p:sp>
          <p:nvSpPr>
            <p:cNvPr id="102" name="Google Shape;1241;p41">
              <a:extLst>
                <a:ext uri="{FF2B5EF4-FFF2-40B4-BE49-F238E27FC236}">
                  <a16:creationId xmlns:a16="http://schemas.microsoft.com/office/drawing/2014/main" id="{DC984846-4B88-4648-8806-26DF02C92898}"/>
                </a:ext>
              </a:extLst>
            </p:cNvPr>
            <p:cNvSpPr/>
            <p:nvPr/>
          </p:nvSpPr>
          <p:spPr>
            <a:xfrm>
              <a:off x="197297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3" name="Google Shape;1244;p41">
              <a:extLst>
                <a:ext uri="{FF2B5EF4-FFF2-40B4-BE49-F238E27FC236}">
                  <a16:creationId xmlns:a16="http://schemas.microsoft.com/office/drawing/2014/main" id="{E1BAEE6C-7DBA-0C45-8436-62D55F06706E}"/>
                </a:ext>
              </a:extLst>
            </p:cNvPr>
            <p:cNvSpPr/>
            <p:nvPr/>
          </p:nvSpPr>
          <p:spPr>
            <a:xfrm>
              <a:off x="2091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862FB58-1444-294D-9E1C-F6FD34157976}"/>
              </a:ext>
            </a:extLst>
          </p:cNvPr>
          <p:cNvSpPr/>
          <p:nvPr/>
        </p:nvSpPr>
        <p:spPr>
          <a:xfrm>
            <a:off x="-4170" y="-7145"/>
            <a:ext cx="12196170" cy="1217265"/>
          </a:xfrm>
          <a:prstGeom prst="rect">
            <a:avLst/>
          </a:prstGeom>
          <a:solidFill>
            <a:srgbClr val="006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42C3B14-68D0-9F44-8589-F2C30524F71F}"/>
              </a:ext>
            </a:extLst>
          </p:cNvPr>
          <p:cNvSpPr/>
          <p:nvPr/>
        </p:nvSpPr>
        <p:spPr>
          <a:xfrm flipV="1">
            <a:off x="-13447" y="1112815"/>
            <a:ext cx="12200809" cy="106331"/>
          </a:xfrm>
          <a:prstGeom prst="rect">
            <a:avLst/>
          </a:prstGeom>
          <a:gradFill>
            <a:gsLst>
              <a:gs pos="25000">
                <a:srgbClr val="5EE269"/>
              </a:gs>
              <a:gs pos="60000">
                <a:srgbClr val="1DBEC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F5E95B7-82CA-3D45-98C5-C948DB953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23D6EDE8-2E81-644B-9D57-32F3B44302CB}"/>
              </a:ext>
            </a:extLst>
          </p:cNvPr>
          <p:cNvSpPr txBox="1">
            <a:spLocks/>
          </p:cNvSpPr>
          <p:nvPr/>
        </p:nvSpPr>
        <p:spPr>
          <a:xfrm>
            <a:off x="152808" y="-290715"/>
            <a:ext cx="9005571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Concepto documento soporte de pago de nómina electrónica</a:t>
            </a:r>
          </a:p>
          <a:p>
            <a:pPr algn="l"/>
            <a:r>
              <a:rPr lang="es-MX" sz="1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Resolución 13 del 11 de febrero de 2021 Art. 2</a:t>
            </a:r>
          </a:p>
        </p:txBody>
      </p:sp>
      <p:sp>
        <p:nvSpPr>
          <p:cNvPr id="80" name="Google Shape;151;p18">
            <a:extLst>
              <a:ext uri="{FF2B5EF4-FFF2-40B4-BE49-F238E27FC236}">
                <a16:creationId xmlns:a16="http://schemas.microsoft.com/office/drawing/2014/main" id="{2F1891A1-E781-3649-AC7D-472F3FC76104}"/>
              </a:ext>
            </a:extLst>
          </p:cNvPr>
          <p:cNvSpPr txBox="1"/>
          <p:nvPr/>
        </p:nvSpPr>
        <p:spPr>
          <a:xfrm>
            <a:off x="3938378" y="3245195"/>
            <a:ext cx="2485138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S" sz="1600" dirty="0">
                <a:solidFill>
                  <a:srgbClr val="0C2E3F"/>
                </a:solidFill>
                <a:latin typeface="Ubuntu Medium" panose="020B0504030602030204" pitchFamily="34" charset="0"/>
              </a:rPr>
              <a:t>Es la evidencia  de los valores devengados y deducidos </a:t>
            </a:r>
            <a:r>
              <a:rPr lang="es-MX" sz="1600" dirty="0">
                <a:solidFill>
                  <a:srgbClr val="0C2E3F"/>
                </a:solidFill>
                <a:latin typeface="Ubuntu Medium" panose="020B0504030602030204" pitchFamily="34" charset="0"/>
              </a:rPr>
              <a:t>derivados por  pagos  de la nómina siempre y cuando</a:t>
            </a:r>
            <a:r>
              <a:rPr lang="es-ES" sz="1600" dirty="0">
                <a:solidFill>
                  <a:srgbClr val="0C2E3F"/>
                </a:solidFill>
                <a:latin typeface="Ubuntu Medium" panose="020B0504030602030204" pitchFamily="34" charset="0"/>
              </a:rPr>
              <a:t>  se desprendan de una relación laboral, o legal y reglamentaria, o por pago de pensiones a cargo del empleador.</a:t>
            </a:r>
            <a:endParaRPr lang="es-CO" sz="1600" dirty="0">
              <a:solidFill>
                <a:srgbClr val="0C2E3F"/>
              </a:solidFill>
              <a:latin typeface="Ubuntu Medium" panose="020B0504030602030204" pitchFamily="34" charset="0"/>
            </a:endParaRPr>
          </a:p>
        </p:txBody>
      </p:sp>
      <p:sp>
        <p:nvSpPr>
          <p:cNvPr id="82" name="Google Shape;153;p18">
            <a:extLst>
              <a:ext uri="{FF2B5EF4-FFF2-40B4-BE49-F238E27FC236}">
                <a16:creationId xmlns:a16="http://schemas.microsoft.com/office/drawing/2014/main" id="{1646FBFB-8EC1-5540-A4DB-5C73B551F93D}"/>
              </a:ext>
            </a:extLst>
          </p:cNvPr>
          <p:cNvSpPr txBox="1"/>
          <p:nvPr/>
        </p:nvSpPr>
        <p:spPr>
          <a:xfrm>
            <a:off x="9220316" y="3203141"/>
            <a:ext cx="2567351" cy="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s-ES" dirty="0">
                <a:solidFill>
                  <a:srgbClr val="0C2E3F"/>
                </a:solidFill>
                <a:latin typeface="Ubuntu Medium" panose="020B0504030602030204" pitchFamily="34" charset="0"/>
              </a:rPr>
              <a:t>Se debe generar y transmitir para la validación de la DIAN de manera independiente</a:t>
            </a:r>
            <a:endParaRPr lang="es-CO" dirty="0">
              <a:solidFill>
                <a:srgbClr val="0C2E3F"/>
              </a:solidFill>
              <a:latin typeface="Ubuntu Medium" panose="020B0504030602030204" pitchFamily="34" charset="0"/>
            </a:endParaRPr>
          </a:p>
        </p:txBody>
      </p:sp>
      <p:grpSp>
        <p:nvGrpSpPr>
          <p:cNvPr id="83" name="Google Shape;154;p18">
            <a:extLst>
              <a:ext uri="{FF2B5EF4-FFF2-40B4-BE49-F238E27FC236}">
                <a16:creationId xmlns:a16="http://schemas.microsoft.com/office/drawing/2014/main" id="{7B4C9E04-2B58-8543-98B2-E2A13BE7DDC9}"/>
              </a:ext>
            </a:extLst>
          </p:cNvPr>
          <p:cNvGrpSpPr/>
          <p:nvPr/>
        </p:nvGrpSpPr>
        <p:grpSpPr>
          <a:xfrm>
            <a:off x="7587563" y="2288568"/>
            <a:ext cx="496597" cy="496597"/>
            <a:chOff x="-61330518" y="2671225"/>
            <a:chExt cx="316650" cy="316650"/>
          </a:xfrm>
        </p:grpSpPr>
        <p:sp>
          <p:nvSpPr>
            <p:cNvPr id="84" name="Google Shape;155;p18">
              <a:extLst>
                <a:ext uri="{FF2B5EF4-FFF2-40B4-BE49-F238E27FC236}">
                  <a16:creationId xmlns:a16="http://schemas.microsoft.com/office/drawing/2014/main" id="{13434DF4-6465-A742-B888-0EE0CE322EB5}"/>
                </a:ext>
              </a:extLst>
            </p:cNvPr>
            <p:cNvSpPr/>
            <p:nvPr/>
          </p:nvSpPr>
          <p:spPr>
            <a:xfrm>
              <a:off x="-61330518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;p18">
              <a:extLst>
                <a:ext uri="{FF2B5EF4-FFF2-40B4-BE49-F238E27FC236}">
                  <a16:creationId xmlns:a16="http://schemas.microsoft.com/office/drawing/2014/main" id="{51A9A512-0501-B749-A1B4-27599154E6B9}"/>
                </a:ext>
              </a:extLst>
            </p:cNvPr>
            <p:cNvSpPr/>
            <p:nvPr/>
          </p:nvSpPr>
          <p:spPr>
            <a:xfrm>
              <a:off x="-61148568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7;p18">
              <a:extLst>
                <a:ext uri="{FF2B5EF4-FFF2-40B4-BE49-F238E27FC236}">
                  <a16:creationId xmlns:a16="http://schemas.microsoft.com/office/drawing/2014/main" id="{97351D8F-F763-4A49-9A6A-2FA3C0E749F4}"/>
                </a:ext>
              </a:extLst>
            </p:cNvPr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8;p18">
              <a:extLst>
                <a:ext uri="{FF2B5EF4-FFF2-40B4-BE49-F238E27FC236}">
                  <a16:creationId xmlns:a16="http://schemas.microsoft.com/office/drawing/2014/main" id="{07E19F48-37D4-224E-B3B5-2AF0154FECD9}"/>
                </a:ext>
              </a:extLst>
            </p:cNvPr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9;p18">
              <a:extLst>
                <a:ext uri="{FF2B5EF4-FFF2-40B4-BE49-F238E27FC236}">
                  <a16:creationId xmlns:a16="http://schemas.microsoft.com/office/drawing/2014/main" id="{28A3E988-A40B-0949-AA82-0528FA1886EB}"/>
                </a:ext>
              </a:extLst>
            </p:cNvPr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60;p18">
            <a:extLst>
              <a:ext uri="{FF2B5EF4-FFF2-40B4-BE49-F238E27FC236}">
                <a16:creationId xmlns:a16="http://schemas.microsoft.com/office/drawing/2014/main" id="{879D5852-5EB0-4943-B9B2-AABE1F312F8E}"/>
              </a:ext>
            </a:extLst>
          </p:cNvPr>
          <p:cNvGrpSpPr/>
          <p:nvPr/>
        </p:nvGrpSpPr>
        <p:grpSpPr>
          <a:xfrm>
            <a:off x="10259819" y="2301328"/>
            <a:ext cx="594352" cy="594348"/>
            <a:chOff x="-64585875" y="2280550"/>
            <a:chExt cx="316650" cy="319800"/>
          </a:xfrm>
        </p:grpSpPr>
        <p:sp>
          <p:nvSpPr>
            <p:cNvPr id="90" name="Google Shape;161;p18">
              <a:extLst>
                <a:ext uri="{FF2B5EF4-FFF2-40B4-BE49-F238E27FC236}">
                  <a16:creationId xmlns:a16="http://schemas.microsoft.com/office/drawing/2014/main" id="{120FC083-9399-B74D-A14E-3BE33A6F4722}"/>
                </a:ext>
              </a:extLst>
            </p:cNvPr>
            <p:cNvSpPr/>
            <p:nvPr/>
          </p:nvSpPr>
          <p:spPr>
            <a:xfrm>
              <a:off x="-64585875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2;p18">
              <a:extLst>
                <a:ext uri="{FF2B5EF4-FFF2-40B4-BE49-F238E27FC236}">
                  <a16:creationId xmlns:a16="http://schemas.microsoft.com/office/drawing/2014/main" id="{2A0ABD2E-5C6B-DE4D-A973-210209512148}"/>
                </a:ext>
              </a:extLst>
            </p:cNvPr>
            <p:cNvSpPr/>
            <p:nvPr/>
          </p:nvSpPr>
          <p:spPr>
            <a:xfrm>
              <a:off x="-64500800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E8A4049-2284-E148-B5C5-740227AEB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208" y="2133985"/>
            <a:ext cx="3435762" cy="3011684"/>
          </a:xfrm>
          <a:prstGeom prst="rect">
            <a:avLst/>
          </a:prstGeom>
        </p:spPr>
      </p:pic>
      <p:grpSp>
        <p:nvGrpSpPr>
          <p:cNvPr id="96" name="Google Shape;1240;p41">
            <a:extLst>
              <a:ext uri="{FF2B5EF4-FFF2-40B4-BE49-F238E27FC236}">
                <a16:creationId xmlns:a16="http://schemas.microsoft.com/office/drawing/2014/main" id="{00C6EAE7-7BD0-7449-82BF-0A324455AF22}"/>
              </a:ext>
            </a:extLst>
          </p:cNvPr>
          <p:cNvGrpSpPr/>
          <p:nvPr/>
        </p:nvGrpSpPr>
        <p:grpSpPr>
          <a:xfrm>
            <a:off x="4499215" y="1854211"/>
            <a:ext cx="1063392" cy="1225149"/>
            <a:chOff x="1972978" y="2184630"/>
            <a:chExt cx="1063392" cy="1225149"/>
          </a:xfrm>
          <a:solidFill>
            <a:srgbClr val="0C2E3F"/>
          </a:solidFill>
        </p:grpSpPr>
        <p:sp>
          <p:nvSpPr>
            <p:cNvPr id="97" name="Google Shape;1241;p41">
              <a:extLst>
                <a:ext uri="{FF2B5EF4-FFF2-40B4-BE49-F238E27FC236}">
                  <a16:creationId xmlns:a16="http://schemas.microsoft.com/office/drawing/2014/main" id="{DBD5D2B6-7223-0D47-8AA5-6914F81949EB}"/>
                </a:ext>
              </a:extLst>
            </p:cNvPr>
            <p:cNvSpPr/>
            <p:nvPr/>
          </p:nvSpPr>
          <p:spPr>
            <a:xfrm>
              <a:off x="197297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8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0" name="Google Shape;1244;p41">
              <a:extLst>
                <a:ext uri="{FF2B5EF4-FFF2-40B4-BE49-F238E27FC236}">
                  <a16:creationId xmlns:a16="http://schemas.microsoft.com/office/drawing/2014/main" id="{04D94FED-5362-D644-8F47-23E64A0B24F5}"/>
                </a:ext>
              </a:extLst>
            </p:cNvPr>
            <p:cNvSpPr/>
            <p:nvPr/>
          </p:nvSpPr>
          <p:spPr>
            <a:xfrm>
              <a:off x="2091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93" name="Google Shape;164;p18">
            <a:extLst>
              <a:ext uri="{FF2B5EF4-FFF2-40B4-BE49-F238E27FC236}">
                <a16:creationId xmlns:a16="http://schemas.microsoft.com/office/drawing/2014/main" id="{2A7127E4-9E7C-2F47-A4C3-1FABFFF5F9AB}"/>
              </a:ext>
            </a:extLst>
          </p:cNvPr>
          <p:cNvSpPr/>
          <p:nvPr/>
        </p:nvSpPr>
        <p:spPr>
          <a:xfrm>
            <a:off x="4798719" y="2233375"/>
            <a:ext cx="463130" cy="463123"/>
          </a:xfrm>
          <a:custGeom>
            <a:avLst/>
            <a:gdLst/>
            <a:ahLst/>
            <a:cxnLst/>
            <a:rect l="l" t="t" r="r" b="b"/>
            <a:pathLst>
              <a:path w="12760" h="12691" extrusionOk="0">
                <a:moveTo>
                  <a:pt x="4726" y="1317"/>
                </a:moveTo>
                <a:lnTo>
                  <a:pt x="4726" y="2703"/>
                </a:lnTo>
                <a:cubicBezTo>
                  <a:pt x="4663" y="2735"/>
                  <a:pt x="4600" y="2829"/>
                  <a:pt x="4569" y="2861"/>
                </a:cubicBezTo>
                <a:lnTo>
                  <a:pt x="4065" y="3554"/>
                </a:lnTo>
                <a:cubicBezTo>
                  <a:pt x="3970" y="3176"/>
                  <a:pt x="3907" y="2703"/>
                  <a:pt x="3907" y="2388"/>
                </a:cubicBezTo>
                <a:cubicBezTo>
                  <a:pt x="3876" y="1947"/>
                  <a:pt x="3970" y="1632"/>
                  <a:pt x="4222" y="1475"/>
                </a:cubicBezTo>
                <a:cubicBezTo>
                  <a:pt x="4348" y="1349"/>
                  <a:pt x="4537" y="1317"/>
                  <a:pt x="4726" y="1317"/>
                </a:cubicBezTo>
                <a:close/>
                <a:moveTo>
                  <a:pt x="7046" y="813"/>
                </a:moveTo>
                <a:cubicBezTo>
                  <a:pt x="7507" y="813"/>
                  <a:pt x="7937" y="916"/>
                  <a:pt x="8286" y="1128"/>
                </a:cubicBezTo>
                <a:cubicBezTo>
                  <a:pt x="8759" y="1412"/>
                  <a:pt x="8979" y="1821"/>
                  <a:pt x="8948" y="2420"/>
                </a:cubicBezTo>
                <a:cubicBezTo>
                  <a:pt x="8948" y="2703"/>
                  <a:pt x="8853" y="3113"/>
                  <a:pt x="8790" y="3554"/>
                </a:cubicBezTo>
                <a:lnTo>
                  <a:pt x="8286" y="2861"/>
                </a:lnTo>
                <a:cubicBezTo>
                  <a:pt x="8066" y="2609"/>
                  <a:pt x="7814" y="2451"/>
                  <a:pt x="7499" y="2451"/>
                </a:cubicBezTo>
                <a:lnTo>
                  <a:pt x="5514" y="2451"/>
                </a:lnTo>
                <a:lnTo>
                  <a:pt x="5514" y="1160"/>
                </a:lnTo>
                <a:cubicBezTo>
                  <a:pt x="6020" y="931"/>
                  <a:pt x="6551" y="813"/>
                  <a:pt x="7046" y="813"/>
                </a:cubicBezTo>
                <a:close/>
                <a:moveTo>
                  <a:pt x="7530" y="3334"/>
                </a:moveTo>
                <a:cubicBezTo>
                  <a:pt x="7562" y="3334"/>
                  <a:pt x="7593" y="3365"/>
                  <a:pt x="7656" y="3365"/>
                </a:cubicBezTo>
                <a:lnTo>
                  <a:pt x="8601" y="4657"/>
                </a:lnTo>
                <a:cubicBezTo>
                  <a:pt x="8444" y="5917"/>
                  <a:pt x="7688" y="7177"/>
                  <a:pt x="6427" y="7177"/>
                </a:cubicBezTo>
                <a:cubicBezTo>
                  <a:pt x="5167" y="7177"/>
                  <a:pt x="4411" y="5980"/>
                  <a:pt x="4254" y="4657"/>
                </a:cubicBezTo>
                <a:lnTo>
                  <a:pt x="5199" y="3365"/>
                </a:lnTo>
                <a:cubicBezTo>
                  <a:pt x="5230" y="3334"/>
                  <a:pt x="5293" y="3334"/>
                  <a:pt x="5325" y="3334"/>
                </a:cubicBezTo>
                <a:close/>
                <a:moveTo>
                  <a:pt x="5199" y="7681"/>
                </a:moveTo>
                <a:cubicBezTo>
                  <a:pt x="5608" y="7902"/>
                  <a:pt x="5986" y="8028"/>
                  <a:pt x="6427" y="8028"/>
                </a:cubicBezTo>
                <a:cubicBezTo>
                  <a:pt x="6869" y="8028"/>
                  <a:pt x="7310" y="7902"/>
                  <a:pt x="7688" y="7713"/>
                </a:cubicBezTo>
                <a:lnTo>
                  <a:pt x="7688" y="7807"/>
                </a:lnTo>
                <a:cubicBezTo>
                  <a:pt x="7688" y="8028"/>
                  <a:pt x="7719" y="8185"/>
                  <a:pt x="7814" y="8343"/>
                </a:cubicBezTo>
                <a:lnTo>
                  <a:pt x="6427" y="9634"/>
                </a:lnTo>
                <a:lnTo>
                  <a:pt x="5073" y="8280"/>
                </a:lnTo>
                <a:cubicBezTo>
                  <a:pt x="5167" y="8122"/>
                  <a:pt x="5199" y="7965"/>
                  <a:pt x="5199" y="7776"/>
                </a:cubicBezTo>
                <a:lnTo>
                  <a:pt x="5199" y="7681"/>
                </a:lnTo>
                <a:close/>
                <a:moveTo>
                  <a:pt x="4537" y="8878"/>
                </a:moveTo>
                <a:lnTo>
                  <a:pt x="5829" y="10170"/>
                </a:lnTo>
                <a:lnTo>
                  <a:pt x="5230" y="10769"/>
                </a:lnTo>
                <a:lnTo>
                  <a:pt x="4065" y="9036"/>
                </a:lnTo>
                <a:cubicBezTo>
                  <a:pt x="4222" y="9036"/>
                  <a:pt x="4380" y="9004"/>
                  <a:pt x="4537" y="8878"/>
                </a:cubicBezTo>
                <a:close/>
                <a:moveTo>
                  <a:pt x="8318" y="8878"/>
                </a:moveTo>
                <a:cubicBezTo>
                  <a:pt x="8475" y="8973"/>
                  <a:pt x="8633" y="9036"/>
                  <a:pt x="8790" y="9036"/>
                </a:cubicBezTo>
                <a:lnTo>
                  <a:pt x="7593" y="10769"/>
                </a:lnTo>
                <a:lnTo>
                  <a:pt x="7026" y="10170"/>
                </a:lnTo>
                <a:lnTo>
                  <a:pt x="8318" y="8878"/>
                </a:lnTo>
                <a:close/>
                <a:moveTo>
                  <a:pt x="10460" y="9067"/>
                </a:moveTo>
                <a:cubicBezTo>
                  <a:pt x="11279" y="9067"/>
                  <a:pt x="11941" y="9760"/>
                  <a:pt x="11941" y="10580"/>
                </a:cubicBezTo>
                <a:lnTo>
                  <a:pt x="11941" y="11840"/>
                </a:lnTo>
                <a:lnTo>
                  <a:pt x="7814" y="11840"/>
                </a:lnTo>
                <a:cubicBezTo>
                  <a:pt x="7908" y="11808"/>
                  <a:pt x="8003" y="11745"/>
                  <a:pt x="8034" y="11682"/>
                </a:cubicBezTo>
                <a:lnTo>
                  <a:pt x="9798" y="9067"/>
                </a:lnTo>
                <a:close/>
                <a:moveTo>
                  <a:pt x="3088" y="9067"/>
                </a:moveTo>
                <a:lnTo>
                  <a:pt x="4852" y="11651"/>
                </a:lnTo>
                <a:cubicBezTo>
                  <a:pt x="4915" y="11745"/>
                  <a:pt x="5041" y="11808"/>
                  <a:pt x="5167" y="11840"/>
                </a:cubicBezTo>
                <a:lnTo>
                  <a:pt x="5199" y="11840"/>
                </a:lnTo>
                <a:cubicBezTo>
                  <a:pt x="5325" y="11840"/>
                  <a:pt x="5419" y="11808"/>
                  <a:pt x="5482" y="11714"/>
                </a:cubicBezTo>
                <a:lnTo>
                  <a:pt x="6427" y="10769"/>
                </a:lnTo>
                <a:lnTo>
                  <a:pt x="7404" y="11745"/>
                </a:lnTo>
                <a:cubicBezTo>
                  <a:pt x="7436" y="11777"/>
                  <a:pt x="7530" y="11840"/>
                  <a:pt x="7593" y="11871"/>
                </a:cubicBezTo>
                <a:lnTo>
                  <a:pt x="914" y="11871"/>
                </a:lnTo>
                <a:lnTo>
                  <a:pt x="914" y="11840"/>
                </a:lnTo>
                <a:lnTo>
                  <a:pt x="914" y="10580"/>
                </a:lnTo>
                <a:cubicBezTo>
                  <a:pt x="914" y="9760"/>
                  <a:pt x="1576" y="9067"/>
                  <a:pt x="2395" y="9067"/>
                </a:cubicBezTo>
                <a:close/>
                <a:moveTo>
                  <a:pt x="7043" y="1"/>
                </a:moveTo>
                <a:cubicBezTo>
                  <a:pt x="6380" y="1"/>
                  <a:pt x="5673" y="166"/>
                  <a:pt x="5010" y="498"/>
                </a:cubicBezTo>
                <a:cubicBezTo>
                  <a:pt x="4898" y="477"/>
                  <a:pt x="4788" y="467"/>
                  <a:pt x="4680" y="467"/>
                </a:cubicBezTo>
                <a:cubicBezTo>
                  <a:pt x="4300" y="467"/>
                  <a:pt x="3942" y="592"/>
                  <a:pt x="3624" y="813"/>
                </a:cubicBezTo>
                <a:cubicBezTo>
                  <a:pt x="3308" y="1034"/>
                  <a:pt x="2962" y="1506"/>
                  <a:pt x="2962" y="2388"/>
                </a:cubicBezTo>
                <a:cubicBezTo>
                  <a:pt x="2962" y="3144"/>
                  <a:pt x="3277" y="4405"/>
                  <a:pt x="3340" y="4625"/>
                </a:cubicBezTo>
                <a:cubicBezTo>
                  <a:pt x="3466" y="5570"/>
                  <a:pt x="3781" y="6389"/>
                  <a:pt x="4285" y="6988"/>
                </a:cubicBezTo>
                <a:lnTo>
                  <a:pt x="4285" y="7744"/>
                </a:lnTo>
                <a:cubicBezTo>
                  <a:pt x="4285" y="8028"/>
                  <a:pt x="4065" y="8248"/>
                  <a:pt x="3781" y="8248"/>
                </a:cubicBezTo>
                <a:lnTo>
                  <a:pt x="2332" y="8248"/>
                </a:lnTo>
                <a:cubicBezTo>
                  <a:pt x="1072" y="8248"/>
                  <a:pt x="0" y="9288"/>
                  <a:pt x="0" y="10580"/>
                </a:cubicBezTo>
                <a:lnTo>
                  <a:pt x="0" y="12281"/>
                </a:lnTo>
                <a:cubicBezTo>
                  <a:pt x="0" y="12501"/>
                  <a:pt x="189" y="12690"/>
                  <a:pt x="410" y="12690"/>
                </a:cubicBezTo>
                <a:lnTo>
                  <a:pt x="12256" y="12690"/>
                </a:lnTo>
                <a:cubicBezTo>
                  <a:pt x="12508" y="12690"/>
                  <a:pt x="12697" y="12501"/>
                  <a:pt x="12697" y="12281"/>
                </a:cubicBezTo>
                <a:lnTo>
                  <a:pt x="12697" y="10580"/>
                </a:lnTo>
                <a:cubicBezTo>
                  <a:pt x="12760" y="9319"/>
                  <a:pt x="11689" y="8248"/>
                  <a:pt x="10429" y="8248"/>
                </a:cubicBezTo>
                <a:lnTo>
                  <a:pt x="8979" y="8248"/>
                </a:lnTo>
                <a:cubicBezTo>
                  <a:pt x="8696" y="8248"/>
                  <a:pt x="8475" y="8028"/>
                  <a:pt x="8475" y="7744"/>
                </a:cubicBezTo>
                <a:lnTo>
                  <a:pt x="8475" y="6957"/>
                </a:lnTo>
                <a:cubicBezTo>
                  <a:pt x="8979" y="6358"/>
                  <a:pt x="9294" y="5539"/>
                  <a:pt x="9389" y="4625"/>
                </a:cubicBezTo>
                <a:cubicBezTo>
                  <a:pt x="9546" y="4121"/>
                  <a:pt x="9735" y="3050"/>
                  <a:pt x="9767" y="2420"/>
                </a:cubicBezTo>
                <a:cubicBezTo>
                  <a:pt x="9767" y="1538"/>
                  <a:pt x="9420" y="845"/>
                  <a:pt x="8664" y="404"/>
                </a:cubicBezTo>
                <a:cubicBezTo>
                  <a:pt x="8202" y="135"/>
                  <a:pt x="7640" y="1"/>
                  <a:pt x="704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66;p18">
            <a:extLst>
              <a:ext uri="{FF2B5EF4-FFF2-40B4-BE49-F238E27FC236}">
                <a16:creationId xmlns:a16="http://schemas.microsoft.com/office/drawing/2014/main" id="{CF68DB42-F029-7540-B760-70D943516837}"/>
              </a:ext>
            </a:extLst>
          </p:cNvPr>
          <p:cNvSpPr/>
          <p:nvPr/>
        </p:nvSpPr>
        <p:spPr>
          <a:xfrm>
            <a:off x="5025971" y="4615853"/>
            <a:ext cx="10294" cy="47"/>
          </a:xfrm>
          <a:custGeom>
            <a:avLst/>
            <a:gdLst/>
            <a:ahLst/>
            <a:cxnLst/>
            <a:rect l="l" t="t" r="r" b="b"/>
            <a:pathLst>
              <a:path w="221" h="1" extrusionOk="0">
                <a:moveTo>
                  <a:pt x="1" y="1"/>
                </a:moveTo>
                <a:lnTo>
                  <a:pt x="221" y="1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66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5000"/>
                    </a14:imgEffect>
                  </a14:imgLayer>
                </a14:imgProps>
              </a:ext>
            </a:extLst>
          </a:blip>
          <a:srcRect l="30713"/>
          <a:stretch/>
        </p:blipFill>
        <p:spPr>
          <a:xfrm>
            <a:off x="0" y="0"/>
            <a:ext cx="4751664" cy="6858000"/>
          </a:xfrm>
          <a:prstGeom prst="rect">
            <a:avLst/>
          </a:prstGeom>
          <a:noFill/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3E1F5528-F874-8D45-88BC-E02AF7F10282}"/>
              </a:ext>
            </a:extLst>
          </p:cNvPr>
          <p:cNvSpPr txBox="1"/>
          <p:nvPr/>
        </p:nvSpPr>
        <p:spPr>
          <a:xfrm>
            <a:off x="1206865" y="5295166"/>
            <a:ext cx="2880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Sujetos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Requisitos del sistema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Calendario de implementación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Helvetica" pitchFamily="2" charset="0"/>
              </a:rPr>
              <a:t>Condiciones jurídicas, técnicas y tecnológicas 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7827E91-8E0A-9B43-B2C5-8F2822AB1BC6}"/>
              </a:ext>
            </a:extLst>
          </p:cNvPr>
          <p:cNvGrpSpPr/>
          <p:nvPr/>
        </p:nvGrpSpPr>
        <p:grpSpPr>
          <a:xfrm>
            <a:off x="-13447" y="-7145"/>
            <a:ext cx="12205447" cy="1226291"/>
            <a:chOff x="-4635" y="-5972"/>
            <a:chExt cx="12196635" cy="1226291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50122FD0-C12E-4748-B940-1BF59C55F05B}"/>
                </a:ext>
              </a:extLst>
            </p:cNvPr>
            <p:cNvSpPr/>
            <p:nvPr/>
          </p:nvSpPr>
          <p:spPr>
            <a:xfrm>
              <a:off x="4635" y="-5972"/>
              <a:ext cx="12187365" cy="1217265"/>
            </a:xfrm>
            <a:prstGeom prst="rect">
              <a:avLst/>
            </a:prstGeom>
            <a:solidFill>
              <a:srgbClr val="0069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427828F8-2EEA-DE4F-A301-6310FFECEF49}"/>
                </a:ext>
              </a:extLst>
            </p:cNvPr>
            <p:cNvSpPr/>
            <p:nvPr/>
          </p:nvSpPr>
          <p:spPr>
            <a:xfrm flipV="1">
              <a:off x="-4635" y="1113988"/>
              <a:ext cx="12192000" cy="106331"/>
            </a:xfrm>
            <a:prstGeom prst="rect">
              <a:avLst/>
            </a:prstGeom>
            <a:gradFill>
              <a:gsLst>
                <a:gs pos="25000">
                  <a:srgbClr val="5EE269"/>
                </a:gs>
                <a:gs pos="60000">
                  <a:srgbClr val="1DBEC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2660DD1E-7FC7-2C4F-BB30-63CB116B6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407" y="373204"/>
            <a:ext cx="3742785" cy="396294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A53927ED-57A6-A246-A7F6-E8CECA409381}"/>
              </a:ext>
            </a:extLst>
          </p:cNvPr>
          <p:cNvSpPr txBox="1">
            <a:spLocks/>
          </p:cNvSpPr>
          <p:nvPr/>
        </p:nvSpPr>
        <p:spPr>
          <a:xfrm>
            <a:off x="214745" y="-264667"/>
            <a:ext cx="4206194" cy="1672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Documento Soporte </a:t>
            </a:r>
          </a:p>
          <a:p>
            <a:pPr algn="l"/>
            <a:r>
              <a:rPr lang="es-MX" sz="2400" b="1" dirty="0">
                <a:solidFill>
                  <a:schemeClr val="bg1"/>
                </a:solidFill>
                <a:latin typeface="Ubuntu Medium" panose="020B060403060203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Pago de Nómina Electrónica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588A5AF-8815-E746-8E23-023B83371BB6}"/>
              </a:ext>
            </a:extLst>
          </p:cNvPr>
          <p:cNvSpPr/>
          <p:nvPr/>
        </p:nvSpPr>
        <p:spPr>
          <a:xfrm>
            <a:off x="6712712" y="4837101"/>
            <a:ext cx="4060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0C83B0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Para contribuyentes responsables del impuestos de renta.</a:t>
            </a:r>
            <a:endParaRPr lang="es-MX" sz="2400" dirty="0">
              <a:solidFill>
                <a:srgbClr val="0C83B0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A19C494-A8D4-6D4C-A218-78B454CBD6ED}"/>
              </a:ext>
            </a:extLst>
          </p:cNvPr>
          <p:cNvSpPr/>
          <p:nvPr/>
        </p:nvSpPr>
        <p:spPr>
          <a:xfrm>
            <a:off x="6656105" y="2243777"/>
            <a:ext cx="4398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0C83B0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Para soportar </a:t>
            </a:r>
            <a:r>
              <a:rPr lang="es-CO" sz="2400" b="1" dirty="0">
                <a:solidFill>
                  <a:srgbClr val="0C83B0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fiscalmente</a:t>
            </a:r>
            <a:r>
              <a:rPr lang="es-CO" sz="2400" dirty="0">
                <a:solidFill>
                  <a:srgbClr val="0C83B0"/>
                </a:solidFill>
                <a:latin typeface="Ubuntu" panose="020B0504030602030204" pitchFamily="34" charset="0"/>
                <a:cs typeface="Arial" panose="020B0604020202020204" pitchFamily="34" charset="0"/>
              </a:rPr>
              <a:t> costos y deducciones en la declaración de renta.</a:t>
            </a:r>
            <a:endParaRPr lang="es-MX" sz="2400" dirty="0">
              <a:solidFill>
                <a:srgbClr val="0C83B0"/>
              </a:solidFill>
              <a:latin typeface="Ubuntu" panose="020B05040306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6A38ED4-53B4-114E-A390-3B84166E4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90" y="1710136"/>
            <a:ext cx="3516617" cy="3614300"/>
          </a:xfrm>
          <a:prstGeom prst="rect">
            <a:avLst/>
          </a:prstGeom>
        </p:spPr>
      </p:pic>
      <p:grpSp>
        <p:nvGrpSpPr>
          <p:cNvPr id="21" name="Google Shape;643;p28">
            <a:extLst>
              <a:ext uri="{FF2B5EF4-FFF2-40B4-BE49-F238E27FC236}">
                <a16:creationId xmlns:a16="http://schemas.microsoft.com/office/drawing/2014/main" id="{8BF38777-AD2C-8748-92B2-8745B7C0E73C}"/>
              </a:ext>
            </a:extLst>
          </p:cNvPr>
          <p:cNvGrpSpPr/>
          <p:nvPr/>
        </p:nvGrpSpPr>
        <p:grpSpPr>
          <a:xfrm>
            <a:off x="5169025" y="1391061"/>
            <a:ext cx="4046947" cy="1011349"/>
            <a:chOff x="2206725" y="1254350"/>
            <a:chExt cx="3032562" cy="757850"/>
          </a:xfrm>
        </p:grpSpPr>
        <p:sp>
          <p:nvSpPr>
            <p:cNvPr id="22" name="Google Shape;644;p28">
              <a:extLst>
                <a:ext uri="{FF2B5EF4-FFF2-40B4-BE49-F238E27FC236}">
                  <a16:creationId xmlns:a16="http://schemas.microsoft.com/office/drawing/2014/main" id="{2A975829-0F93-A34D-8471-B797D8383015}"/>
                </a:ext>
              </a:extLst>
            </p:cNvPr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0C83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45;p28">
              <a:extLst>
                <a:ext uri="{FF2B5EF4-FFF2-40B4-BE49-F238E27FC236}">
                  <a16:creationId xmlns:a16="http://schemas.microsoft.com/office/drawing/2014/main" id="{8FDD7CE5-FFDA-DB43-8A77-1084D6E1972E}"/>
                </a:ext>
              </a:extLst>
            </p:cNvPr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46D4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46;p28">
              <a:extLst>
                <a:ext uri="{FF2B5EF4-FFF2-40B4-BE49-F238E27FC236}">
                  <a16:creationId xmlns:a16="http://schemas.microsoft.com/office/drawing/2014/main" id="{3E2C3D44-A75A-9345-A862-849EEC514D47}"/>
                </a:ext>
              </a:extLst>
            </p:cNvPr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46D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649;p28">
              <a:extLst>
                <a:ext uri="{FF2B5EF4-FFF2-40B4-BE49-F238E27FC236}">
                  <a16:creationId xmlns:a16="http://schemas.microsoft.com/office/drawing/2014/main" id="{4A132429-BD35-5E4F-82E5-9CB650E6AE17}"/>
                </a:ext>
              </a:extLst>
            </p:cNvPr>
            <p:cNvSpPr/>
            <p:nvPr/>
          </p:nvSpPr>
          <p:spPr>
            <a:xfrm>
              <a:off x="3321062" y="1405121"/>
              <a:ext cx="1918225" cy="420892"/>
            </a:xfrm>
            <a:prstGeom prst="roundRect">
              <a:avLst>
                <a:gd name="adj" fmla="val 50000"/>
              </a:avLst>
            </a:prstGeom>
            <a:solidFill>
              <a:srgbClr val="00658A"/>
            </a:solidFill>
            <a:ln w="381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bg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¿Para </a:t>
              </a:r>
              <a:r>
                <a:rPr lang="en" sz="2400" b="1" dirty="0" err="1">
                  <a:solidFill>
                    <a:schemeClr val="bg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qué</a:t>
              </a:r>
              <a:r>
                <a:rPr lang="en" sz="2400" b="1" dirty="0">
                  <a:solidFill>
                    <a:schemeClr val="bg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es?</a:t>
              </a:r>
              <a:endParaRPr sz="2400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grpSp>
        <p:nvGrpSpPr>
          <p:cNvPr id="36" name="Google Shape;643;p28">
            <a:extLst>
              <a:ext uri="{FF2B5EF4-FFF2-40B4-BE49-F238E27FC236}">
                <a16:creationId xmlns:a16="http://schemas.microsoft.com/office/drawing/2014/main" id="{31D1AC82-D8FF-9145-975B-DD7B1EDCF224}"/>
              </a:ext>
            </a:extLst>
          </p:cNvPr>
          <p:cNvGrpSpPr/>
          <p:nvPr/>
        </p:nvGrpSpPr>
        <p:grpSpPr>
          <a:xfrm>
            <a:off x="5169025" y="3949916"/>
            <a:ext cx="4170918" cy="1011349"/>
            <a:chOff x="2206725" y="1254350"/>
            <a:chExt cx="3125459" cy="757850"/>
          </a:xfrm>
        </p:grpSpPr>
        <p:sp>
          <p:nvSpPr>
            <p:cNvPr id="37" name="Google Shape;644;p28">
              <a:extLst>
                <a:ext uri="{FF2B5EF4-FFF2-40B4-BE49-F238E27FC236}">
                  <a16:creationId xmlns:a16="http://schemas.microsoft.com/office/drawing/2014/main" id="{50D0B716-31B6-5E48-94B4-F1969B5931C6}"/>
                </a:ext>
              </a:extLst>
            </p:cNvPr>
            <p:cNvSpPr/>
            <p:nvPr/>
          </p:nvSpPr>
          <p:spPr>
            <a:xfrm>
              <a:off x="2820775" y="1614200"/>
              <a:ext cx="1440375" cy="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0C83B0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5;p28">
              <a:extLst>
                <a:ext uri="{FF2B5EF4-FFF2-40B4-BE49-F238E27FC236}">
                  <a16:creationId xmlns:a16="http://schemas.microsoft.com/office/drawing/2014/main" id="{981DA127-C90B-3343-8EE5-2F939DF368A4}"/>
                </a:ext>
              </a:extLst>
            </p:cNvPr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46D48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646;p28">
              <a:extLst>
                <a:ext uri="{FF2B5EF4-FFF2-40B4-BE49-F238E27FC236}">
                  <a16:creationId xmlns:a16="http://schemas.microsoft.com/office/drawing/2014/main" id="{1B329991-6D7E-784B-821E-9C2249E622E2}"/>
                </a:ext>
              </a:extLst>
            </p:cNvPr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46D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9;p28">
              <a:extLst>
                <a:ext uri="{FF2B5EF4-FFF2-40B4-BE49-F238E27FC236}">
                  <a16:creationId xmlns:a16="http://schemas.microsoft.com/office/drawing/2014/main" id="{BB9EC085-94D6-794E-97FD-30EC56C0D079}"/>
                </a:ext>
              </a:extLst>
            </p:cNvPr>
            <p:cNvSpPr/>
            <p:nvPr/>
          </p:nvSpPr>
          <p:spPr>
            <a:xfrm>
              <a:off x="3321062" y="1405121"/>
              <a:ext cx="2011122" cy="420892"/>
            </a:xfrm>
            <a:prstGeom prst="roundRect">
              <a:avLst>
                <a:gd name="adj" fmla="val 50000"/>
              </a:avLst>
            </a:prstGeom>
            <a:solidFill>
              <a:srgbClr val="006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bg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¿Para </a:t>
              </a:r>
              <a:r>
                <a:rPr lang="en" sz="2400" b="1" dirty="0" err="1">
                  <a:solidFill>
                    <a:schemeClr val="bg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quién</a:t>
              </a:r>
              <a:r>
                <a:rPr lang="en" sz="2400" b="1" dirty="0">
                  <a:solidFill>
                    <a:schemeClr val="bg1"/>
                  </a:solidFill>
                  <a:latin typeface="Ubuntu" panose="020B0504030602030204" pitchFamily="34" charset="0"/>
                  <a:ea typeface="Fira Sans Extra Condensed Medium"/>
                  <a:cs typeface="Fira Sans Extra Condensed Medium"/>
                  <a:sym typeface="Fira Sans Extra Condensed Medium"/>
                </a:rPr>
                <a:t> es?</a:t>
              </a:r>
              <a:endParaRPr sz="2400" b="1" dirty="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43" name="Google Shape;89;p16">
            <a:extLst>
              <a:ext uri="{FF2B5EF4-FFF2-40B4-BE49-F238E27FC236}">
                <a16:creationId xmlns:a16="http://schemas.microsoft.com/office/drawing/2014/main" id="{19B5C458-5341-6A4A-A00A-7E8057F09FC0}"/>
              </a:ext>
            </a:extLst>
          </p:cNvPr>
          <p:cNvSpPr/>
          <p:nvPr/>
        </p:nvSpPr>
        <p:spPr>
          <a:xfrm>
            <a:off x="5377291" y="1680866"/>
            <a:ext cx="429379" cy="429379"/>
          </a:xfrm>
          <a:custGeom>
            <a:avLst/>
            <a:gdLst/>
            <a:ahLst/>
            <a:cxnLst/>
            <a:rect l="l" t="t" r="r" b="b"/>
            <a:pathLst>
              <a:path w="19273" h="19273" extrusionOk="0">
                <a:moveTo>
                  <a:pt x="9636" y="2334"/>
                </a:moveTo>
                <a:cubicBezTo>
                  <a:pt x="12223" y="2334"/>
                  <a:pt x="14153" y="4367"/>
                  <a:pt x="14153" y="6815"/>
                </a:cubicBezTo>
                <a:cubicBezTo>
                  <a:pt x="14153" y="8501"/>
                  <a:pt x="13214" y="10049"/>
                  <a:pt x="11714" y="10826"/>
                </a:cubicBezTo>
                <a:cubicBezTo>
                  <a:pt x="11401" y="10986"/>
                  <a:pt x="11362" y="11142"/>
                  <a:pt x="11344" y="11202"/>
                </a:cubicBezTo>
                <a:cubicBezTo>
                  <a:pt x="11141" y="11958"/>
                  <a:pt x="10458" y="12455"/>
                  <a:pt x="9710" y="12455"/>
                </a:cubicBezTo>
                <a:cubicBezTo>
                  <a:pt x="9569" y="12455"/>
                  <a:pt x="9426" y="12438"/>
                  <a:pt x="9284" y="12401"/>
                </a:cubicBezTo>
                <a:cubicBezTo>
                  <a:pt x="8383" y="12169"/>
                  <a:pt x="7841" y="11254"/>
                  <a:pt x="8064" y="10353"/>
                </a:cubicBezTo>
                <a:cubicBezTo>
                  <a:pt x="8338" y="9260"/>
                  <a:pt x="9061" y="8384"/>
                  <a:pt x="10154" y="7818"/>
                </a:cubicBezTo>
                <a:cubicBezTo>
                  <a:pt x="10832" y="7465"/>
                  <a:pt x="10973" y="6556"/>
                  <a:pt x="10434" y="6017"/>
                </a:cubicBezTo>
                <a:cubicBezTo>
                  <a:pt x="10219" y="5801"/>
                  <a:pt x="9934" y="5700"/>
                  <a:pt x="9650" y="5700"/>
                </a:cubicBezTo>
                <a:cubicBezTo>
                  <a:pt x="9078" y="5700"/>
                  <a:pt x="8507" y="6109"/>
                  <a:pt x="8507" y="6815"/>
                </a:cubicBezTo>
                <a:cubicBezTo>
                  <a:pt x="8507" y="7749"/>
                  <a:pt x="7748" y="8507"/>
                  <a:pt x="6812" y="8507"/>
                </a:cubicBezTo>
                <a:cubicBezTo>
                  <a:pt x="5875" y="8507"/>
                  <a:pt x="5119" y="7749"/>
                  <a:pt x="5119" y="6815"/>
                </a:cubicBezTo>
                <a:cubicBezTo>
                  <a:pt x="5119" y="4388"/>
                  <a:pt x="7028" y="2334"/>
                  <a:pt x="9636" y="2334"/>
                </a:cubicBezTo>
                <a:close/>
                <a:moveTo>
                  <a:pt x="9636" y="13588"/>
                </a:moveTo>
                <a:cubicBezTo>
                  <a:pt x="9854" y="13588"/>
                  <a:pt x="10074" y="13630"/>
                  <a:pt x="10284" y="13717"/>
                </a:cubicBezTo>
                <a:cubicBezTo>
                  <a:pt x="10916" y="13979"/>
                  <a:pt x="11328" y="14596"/>
                  <a:pt x="11328" y="15283"/>
                </a:cubicBezTo>
                <a:cubicBezTo>
                  <a:pt x="11328" y="16219"/>
                  <a:pt x="10570" y="16975"/>
                  <a:pt x="9636" y="16978"/>
                </a:cubicBezTo>
                <a:cubicBezTo>
                  <a:pt x="8950" y="16978"/>
                  <a:pt x="8332" y="16562"/>
                  <a:pt x="8070" y="15930"/>
                </a:cubicBezTo>
                <a:cubicBezTo>
                  <a:pt x="7808" y="15298"/>
                  <a:pt x="7953" y="14569"/>
                  <a:pt x="8438" y="14084"/>
                </a:cubicBezTo>
                <a:cubicBezTo>
                  <a:pt x="8762" y="13760"/>
                  <a:pt x="9195" y="13588"/>
                  <a:pt x="9636" y="13588"/>
                </a:cubicBezTo>
                <a:close/>
                <a:moveTo>
                  <a:pt x="9636" y="1"/>
                </a:moveTo>
                <a:cubicBezTo>
                  <a:pt x="4330" y="1"/>
                  <a:pt x="0" y="4331"/>
                  <a:pt x="0" y="9637"/>
                </a:cubicBezTo>
                <a:cubicBezTo>
                  <a:pt x="0" y="14945"/>
                  <a:pt x="4330" y="19273"/>
                  <a:pt x="9636" y="19273"/>
                </a:cubicBezTo>
                <a:cubicBezTo>
                  <a:pt x="14939" y="19273"/>
                  <a:pt x="19272" y="14945"/>
                  <a:pt x="19272" y="9637"/>
                </a:cubicBezTo>
                <a:cubicBezTo>
                  <a:pt x="19272" y="4331"/>
                  <a:pt x="14942" y="1"/>
                  <a:pt x="963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4" name="Google Shape;244;p19">
            <a:extLst>
              <a:ext uri="{FF2B5EF4-FFF2-40B4-BE49-F238E27FC236}">
                <a16:creationId xmlns:a16="http://schemas.microsoft.com/office/drawing/2014/main" id="{ED95ACE5-6C35-7241-8EBD-B0F334BE5566}"/>
              </a:ext>
            </a:extLst>
          </p:cNvPr>
          <p:cNvSpPr/>
          <p:nvPr/>
        </p:nvSpPr>
        <p:spPr>
          <a:xfrm>
            <a:off x="5513450" y="4177544"/>
            <a:ext cx="157772" cy="157772"/>
          </a:xfrm>
          <a:custGeom>
            <a:avLst/>
            <a:gdLst/>
            <a:ahLst/>
            <a:cxnLst/>
            <a:rect l="l" t="t" r="r" b="b"/>
            <a:pathLst>
              <a:path w="6847" h="6847" extrusionOk="0">
                <a:moveTo>
                  <a:pt x="3418" y="0"/>
                </a:moveTo>
                <a:cubicBezTo>
                  <a:pt x="1537" y="0"/>
                  <a:pt x="1" y="1536"/>
                  <a:pt x="1" y="3429"/>
                </a:cubicBezTo>
                <a:cubicBezTo>
                  <a:pt x="1" y="5310"/>
                  <a:pt x="1537" y="6846"/>
                  <a:pt x="3418" y="6846"/>
                </a:cubicBezTo>
                <a:cubicBezTo>
                  <a:pt x="5311" y="6846"/>
                  <a:pt x="6847" y="5310"/>
                  <a:pt x="6847" y="3429"/>
                </a:cubicBezTo>
                <a:cubicBezTo>
                  <a:pt x="6847" y="1536"/>
                  <a:pt x="5311" y="0"/>
                  <a:pt x="34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45;p19">
            <a:extLst>
              <a:ext uri="{FF2B5EF4-FFF2-40B4-BE49-F238E27FC236}">
                <a16:creationId xmlns:a16="http://schemas.microsoft.com/office/drawing/2014/main" id="{372D62A3-70CC-3C48-B812-AD2658650132}"/>
              </a:ext>
            </a:extLst>
          </p:cNvPr>
          <p:cNvSpPr/>
          <p:nvPr/>
        </p:nvSpPr>
        <p:spPr>
          <a:xfrm>
            <a:off x="5602068" y="4374505"/>
            <a:ext cx="181091" cy="194824"/>
          </a:xfrm>
          <a:custGeom>
            <a:avLst/>
            <a:gdLst/>
            <a:ahLst/>
            <a:cxnLst/>
            <a:rect l="l" t="t" r="r" b="b"/>
            <a:pathLst>
              <a:path w="7859" h="8455" extrusionOk="0">
                <a:moveTo>
                  <a:pt x="4501" y="1"/>
                </a:moveTo>
                <a:lnTo>
                  <a:pt x="0" y="8454"/>
                </a:lnTo>
                <a:lnTo>
                  <a:pt x="7859" y="8454"/>
                </a:lnTo>
                <a:lnTo>
                  <a:pt x="7859" y="4049"/>
                </a:lnTo>
                <a:cubicBezTo>
                  <a:pt x="7859" y="1334"/>
                  <a:pt x="6525" y="346"/>
                  <a:pt x="45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46;p19">
            <a:extLst>
              <a:ext uri="{FF2B5EF4-FFF2-40B4-BE49-F238E27FC236}">
                <a16:creationId xmlns:a16="http://schemas.microsoft.com/office/drawing/2014/main" id="{495B520E-2C0B-6C40-90B5-3D33C4F10FCE}"/>
              </a:ext>
            </a:extLst>
          </p:cNvPr>
          <p:cNvSpPr/>
          <p:nvPr/>
        </p:nvSpPr>
        <p:spPr>
          <a:xfrm>
            <a:off x="5402619" y="4374505"/>
            <a:ext cx="179985" cy="194824"/>
          </a:xfrm>
          <a:custGeom>
            <a:avLst/>
            <a:gdLst/>
            <a:ahLst/>
            <a:cxnLst/>
            <a:rect l="l" t="t" r="r" b="b"/>
            <a:pathLst>
              <a:path w="7811" h="8455" extrusionOk="0">
                <a:moveTo>
                  <a:pt x="3334" y="1"/>
                </a:moveTo>
                <a:cubicBezTo>
                  <a:pt x="1310" y="346"/>
                  <a:pt x="1" y="1334"/>
                  <a:pt x="1" y="4049"/>
                </a:cubicBezTo>
                <a:lnTo>
                  <a:pt x="1" y="8454"/>
                </a:lnTo>
                <a:lnTo>
                  <a:pt x="7811" y="8454"/>
                </a:lnTo>
                <a:lnTo>
                  <a:pt x="33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247;p19">
            <a:extLst>
              <a:ext uri="{FF2B5EF4-FFF2-40B4-BE49-F238E27FC236}">
                <a16:creationId xmlns:a16="http://schemas.microsoft.com/office/drawing/2014/main" id="{8F5D54F3-3549-6640-9810-B8547920F644}"/>
              </a:ext>
            </a:extLst>
          </p:cNvPr>
          <p:cNvSpPr/>
          <p:nvPr/>
        </p:nvSpPr>
        <p:spPr>
          <a:xfrm>
            <a:off x="5564211" y="4370403"/>
            <a:ext cx="56523" cy="178349"/>
          </a:xfrm>
          <a:custGeom>
            <a:avLst/>
            <a:gdLst/>
            <a:ahLst/>
            <a:cxnLst/>
            <a:rect l="l" t="t" r="r" b="b"/>
            <a:pathLst>
              <a:path w="2453" h="7740" extrusionOk="0">
                <a:moveTo>
                  <a:pt x="1227" y="0"/>
                </a:moveTo>
                <a:lnTo>
                  <a:pt x="143" y="631"/>
                </a:lnTo>
                <a:lnTo>
                  <a:pt x="727" y="1334"/>
                </a:lnTo>
                <a:lnTo>
                  <a:pt x="0" y="5418"/>
                </a:lnTo>
                <a:lnTo>
                  <a:pt x="1227" y="7739"/>
                </a:lnTo>
                <a:lnTo>
                  <a:pt x="2453" y="5418"/>
                </a:lnTo>
                <a:lnTo>
                  <a:pt x="1727" y="1334"/>
                </a:lnTo>
                <a:lnTo>
                  <a:pt x="2310" y="631"/>
                </a:lnTo>
                <a:lnTo>
                  <a:pt x="12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278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20918</TotalTime>
  <Words>1763</Words>
  <Application>Microsoft Office PowerPoint</Application>
  <PresentationFormat>Panorámica</PresentationFormat>
  <Paragraphs>364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MS PGothic</vt:lpstr>
      <vt:lpstr>Arial</vt:lpstr>
      <vt:lpstr>Calibri</vt:lpstr>
      <vt:lpstr>Calibri Light</vt:lpstr>
      <vt:lpstr>Fira Sans Extra Condensed Medium</vt:lpstr>
      <vt:lpstr>Helvetica</vt:lpstr>
      <vt:lpstr>Myriad Pro</vt:lpstr>
      <vt:lpstr>Segoe UI</vt:lpstr>
      <vt:lpstr>Ubuntu</vt:lpstr>
      <vt:lpstr>Ubuntu Medium</vt:lpstr>
      <vt:lpstr>Wingdings</vt:lpstr>
      <vt:lpstr>Tema de Office</vt:lpstr>
      <vt:lpstr>Presentación de PowerPoint</vt:lpstr>
      <vt:lpstr>Presentación de PowerPoint</vt:lpstr>
      <vt:lpstr>Presentación de PowerPoint</vt:lpstr>
      <vt:lpstr>Beneficios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 de registro  documento soporte de pago de nómina electrónica</vt:lpstr>
      <vt:lpstr>Procedimiento de registro  documento soporte de pago de nómina electrónica</vt:lpstr>
      <vt:lpstr>Procedimiento de registro  documento soporte de pago de nómina electrónica</vt:lpstr>
      <vt:lpstr>Procedimiento de registro  documento soporte de pago de nómina electrónica</vt:lpstr>
      <vt:lpstr>Consulta de pruebas para el proceso de habilitación documento soporte de pago de nómina electrónica</vt:lpstr>
      <vt:lpstr>Consulta de pruebas para el proceso de habilitación documento soporte de pago de nómina electrónica</vt:lpstr>
      <vt:lpstr>Consulta de pruebas para el proceso de habilitación documento soporte de pago de nómina electrónica</vt:lpstr>
      <vt:lpstr>Otras Disposiciones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Paola Bernal Moyano</dc:creator>
  <cp:lastModifiedBy>Diana katherinne Ospina Cruz</cp:lastModifiedBy>
  <cp:revision>601</cp:revision>
  <dcterms:created xsi:type="dcterms:W3CDTF">2021-02-15T22:07:02Z</dcterms:created>
  <dcterms:modified xsi:type="dcterms:W3CDTF">2022-03-30T14:53:08Z</dcterms:modified>
</cp:coreProperties>
</file>